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1" r:id="rId1"/>
  </p:sldMasterIdLst>
  <p:notesMasterIdLst>
    <p:notesMasterId r:id="rId34"/>
  </p:notesMasterIdLst>
  <p:handoutMasterIdLst>
    <p:handoutMasterId r:id="rId35"/>
  </p:handoutMasterIdLst>
  <p:sldIdLst>
    <p:sldId id="277" r:id="rId2"/>
    <p:sldId id="354" r:id="rId3"/>
    <p:sldId id="280" r:id="rId4"/>
    <p:sldId id="281" r:id="rId5"/>
    <p:sldId id="259" r:id="rId6"/>
    <p:sldId id="352" r:id="rId7"/>
    <p:sldId id="335" r:id="rId8"/>
    <p:sldId id="339" r:id="rId9"/>
    <p:sldId id="336" r:id="rId10"/>
    <p:sldId id="337" r:id="rId11"/>
    <p:sldId id="265" r:id="rId12"/>
    <p:sldId id="291" r:id="rId13"/>
    <p:sldId id="267" r:id="rId14"/>
    <p:sldId id="355" r:id="rId15"/>
    <p:sldId id="356" r:id="rId16"/>
    <p:sldId id="365" r:id="rId17"/>
    <p:sldId id="366" r:id="rId18"/>
    <p:sldId id="367" r:id="rId19"/>
    <p:sldId id="363" r:id="rId20"/>
    <p:sldId id="369" r:id="rId21"/>
    <p:sldId id="357" r:id="rId22"/>
    <p:sldId id="368" r:id="rId23"/>
    <p:sldId id="346" r:id="rId24"/>
    <p:sldId id="351" r:id="rId25"/>
    <p:sldId id="358" r:id="rId26"/>
    <p:sldId id="370" r:id="rId27"/>
    <p:sldId id="359" r:id="rId28"/>
    <p:sldId id="360" r:id="rId29"/>
    <p:sldId id="361" r:id="rId30"/>
    <p:sldId id="362" r:id="rId31"/>
    <p:sldId id="313" r:id="rId32"/>
    <p:sldId id="311" r:id="rId33"/>
  </p:sldIdLst>
  <p:sldSz cx="9144000" cy="6858000" type="screen4x3"/>
  <p:notesSz cx="9144000" cy="6858000"/>
  <p:defaultTextStyle>
    <a:defPPr>
      <a:defRPr lang="ja-JP"/>
    </a:defPPr>
    <a:lvl1pPr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8D96"/>
    <a:srgbClr val="46CA38"/>
    <a:srgbClr val="000000"/>
    <a:srgbClr val="23651C"/>
    <a:srgbClr val="1C1C1C"/>
    <a:srgbClr val="DDDDDD"/>
    <a:srgbClr val="333333"/>
    <a:srgbClr val="9CB6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21" autoAdjust="0"/>
  </p:normalViewPr>
  <p:slideViewPr>
    <p:cSldViewPr>
      <p:cViewPr varScale="1">
        <p:scale>
          <a:sx n="66" d="100"/>
          <a:sy n="66" d="100"/>
        </p:scale>
        <p:origin x="12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r>
              <a:rPr kumimoji="1" lang="en-US" altLang="ja-JP" smtClean="0"/>
              <a:t>2016/6/25</a:t>
            </a:r>
            <a:endParaRPr kumimoji="1" lang="ja-JP" altLang="en-US"/>
          </a:p>
        </p:txBody>
      </p:sp>
      <p:sp>
        <p:nvSpPr>
          <p:cNvPr id="4" name="フッター プレースホルダー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1701351-8D92-4FF6-8998-1F67877AF39F}" type="slidenum">
              <a:rPr kumimoji="1" lang="ja-JP" altLang="en-US" smtClean="0"/>
              <a:t>‹#›</a:t>
            </a:fld>
            <a:endParaRPr kumimoji="1" lang="ja-JP" altLang="en-US"/>
          </a:p>
        </p:txBody>
      </p:sp>
    </p:spTree>
    <p:extLst>
      <p:ext uri="{BB962C8B-B14F-4D97-AF65-F5344CB8AC3E}">
        <p14:creationId xmlns:p14="http://schemas.microsoft.com/office/powerpoint/2010/main" val="2262436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20483" name="Rectangle 3"/>
          <p:cNvSpPr>
            <a:spLocks noGrp="1" noChangeArrowheads="1"/>
          </p:cNvSpPr>
          <p:nvPr>
            <p:ph type="dt" idx="1"/>
          </p:nvPr>
        </p:nvSpPr>
        <p:spPr bwMode="auto">
          <a:xfrm>
            <a:off x="5179484"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r>
              <a:rPr lang="en-US" altLang="ja-JP" smtClean="0"/>
              <a:t>2016/6/25</a:t>
            </a:r>
            <a:endParaRPr lang="en-US" altLang="ja-JP"/>
          </a:p>
        </p:txBody>
      </p:sp>
      <p:sp>
        <p:nvSpPr>
          <p:cNvPr id="2048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0486" name="Rectangle 6"/>
          <p:cNvSpPr>
            <a:spLocks noGrp="1" noChangeArrowheads="1"/>
          </p:cNvSpPr>
          <p:nvPr>
            <p:ph type="ftr" sz="quarter" idx="4"/>
          </p:nvPr>
        </p:nvSpPr>
        <p:spPr bwMode="auto">
          <a:xfrm>
            <a:off x="0" y="651391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20487" name="Rectangle 7"/>
          <p:cNvSpPr>
            <a:spLocks noGrp="1" noChangeArrowheads="1"/>
          </p:cNvSpPr>
          <p:nvPr>
            <p:ph type="sldNum" sz="quarter" idx="5"/>
          </p:nvPr>
        </p:nvSpPr>
        <p:spPr bwMode="auto">
          <a:xfrm>
            <a:off x="5179484" y="651391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7F9D4B35-3C50-4964-8CB4-F630EE02FECB}" type="slidenum">
              <a:rPr lang="en-US" altLang="ja-JP"/>
              <a:pPr/>
              <a:t>‹#›</a:t>
            </a:fld>
            <a:endParaRPr lang="en-US" altLang="ja-JP"/>
          </a:p>
        </p:txBody>
      </p:sp>
    </p:spTree>
    <p:extLst>
      <p:ext uri="{BB962C8B-B14F-4D97-AF65-F5344CB8AC3E}">
        <p14:creationId xmlns:p14="http://schemas.microsoft.com/office/powerpoint/2010/main" val="101785738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73915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646118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7F9D4B35-3C50-4964-8CB4-F630EE02FECB}" type="slidenum">
              <a:rPr lang="en-US" altLang="ja-JP" smtClean="0"/>
              <a:pPr/>
              <a:t>27</a:t>
            </a:fld>
            <a:endParaRPr lang="en-US" altLang="ja-JP"/>
          </a:p>
        </p:txBody>
      </p:sp>
    </p:spTree>
    <p:extLst>
      <p:ext uri="{BB962C8B-B14F-4D97-AF65-F5344CB8AC3E}">
        <p14:creationId xmlns:p14="http://schemas.microsoft.com/office/powerpoint/2010/main" val="1071487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2295" name="Rectangle 7"/>
          <p:cNvSpPr>
            <a:spLocks noChangeArrowheads="1"/>
          </p:cNvSpPr>
          <p:nvPr/>
        </p:nvSpPr>
        <p:spPr bwMode="auto">
          <a:xfrm>
            <a:off x="0" y="0"/>
            <a:ext cx="2268538" cy="6858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2296" name="Rectangle 8"/>
          <p:cNvSpPr>
            <a:spLocks noChangeArrowheads="1"/>
          </p:cNvSpPr>
          <p:nvPr/>
        </p:nvSpPr>
        <p:spPr bwMode="auto">
          <a:xfrm>
            <a:off x="2268538" y="0"/>
            <a:ext cx="53975" cy="6858000"/>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2290" name="Rectangle 2"/>
          <p:cNvSpPr>
            <a:spLocks noGrp="1" noChangeArrowheads="1"/>
          </p:cNvSpPr>
          <p:nvPr>
            <p:ph type="ctrTitle"/>
          </p:nvPr>
        </p:nvSpPr>
        <p:spPr>
          <a:xfrm>
            <a:off x="2411413" y="2276475"/>
            <a:ext cx="6624637" cy="1152525"/>
          </a:xfrm>
        </p:spPr>
        <p:txBody>
          <a:bodyPr anchor="t"/>
          <a:lstStyle>
            <a:lvl1pPr>
              <a:defRPr sz="3000"/>
            </a:lvl1pPr>
          </a:lstStyle>
          <a:p>
            <a:pPr lvl="0"/>
            <a:r>
              <a:rPr lang="ja-JP" altLang="en-US" noProof="0" smtClean="0"/>
              <a:t>マスター タイトルの書式設定</a:t>
            </a:r>
          </a:p>
        </p:txBody>
      </p:sp>
      <p:sp>
        <p:nvSpPr>
          <p:cNvPr id="12291" name="Rectangle 3"/>
          <p:cNvSpPr>
            <a:spLocks noGrp="1" noChangeArrowheads="1"/>
          </p:cNvSpPr>
          <p:nvPr>
            <p:ph type="subTitle" idx="1"/>
          </p:nvPr>
        </p:nvSpPr>
        <p:spPr>
          <a:xfrm>
            <a:off x="2413000" y="3500438"/>
            <a:ext cx="6407150" cy="576262"/>
          </a:xfrm>
        </p:spPr>
        <p:txBody>
          <a:bodyPr/>
          <a:lstStyle>
            <a:lvl1pPr marL="0" indent="0">
              <a:defRPr sz="2400"/>
            </a:lvl1pPr>
          </a:lstStyle>
          <a:p>
            <a:pPr lvl="0"/>
            <a:r>
              <a:rPr lang="ja-JP" altLang="en-US" noProof="0" smtClean="0"/>
              <a:t>マスター サブタイトルの書式設定</a:t>
            </a:r>
          </a:p>
        </p:txBody>
      </p:sp>
      <p:pic>
        <p:nvPicPr>
          <p:cNvPr id="12313" name="Picture 25" descr="tmp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425" y="2276475"/>
            <a:ext cx="1825625" cy="1722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48167195-391A-47B6-A9A8-E4A05C9DA829}" type="slidenum">
              <a:rPr lang="en-US" altLang="ja-JP"/>
              <a:pPr/>
              <a:t>‹#›</a:t>
            </a:fld>
            <a:endParaRPr lang="en-US" altLang="ja-JP"/>
          </a:p>
        </p:txBody>
      </p:sp>
    </p:spTree>
    <p:extLst>
      <p:ext uri="{BB962C8B-B14F-4D97-AF65-F5344CB8AC3E}">
        <p14:creationId xmlns:p14="http://schemas.microsoft.com/office/powerpoint/2010/main" val="414114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404813"/>
            <a:ext cx="2195513" cy="5688012"/>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79388" y="404813"/>
            <a:ext cx="6437312" cy="56880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D71D66CE-F3FF-4E71-BA21-A80B4DB9B95F}" type="slidenum">
              <a:rPr lang="en-US" altLang="ja-JP"/>
              <a:pPr/>
              <a:t>‹#›</a:t>
            </a:fld>
            <a:endParaRPr lang="en-US" altLang="ja-JP"/>
          </a:p>
        </p:txBody>
      </p:sp>
    </p:spTree>
    <p:extLst>
      <p:ext uri="{BB962C8B-B14F-4D97-AF65-F5344CB8AC3E}">
        <p14:creationId xmlns:p14="http://schemas.microsoft.com/office/powerpoint/2010/main" val="306658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2AEFE8A6-47C1-47C5-B250-92200EC56F61}" type="slidenum">
              <a:rPr lang="en-US" altLang="ja-JP"/>
              <a:pPr/>
              <a:t>‹#›</a:t>
            </a:fld>
            <a:endParaRPr lang="en-US" altLang="ja-JP"/>
          </a:p>
        </p:txBody>
      </p:sp>
    </p:spTree>
    <p:extLst>
      <p:ext uri="{BB962C8B-B14F-4D97-AF65-F5344CB8AC3E}">
        <p14:creationId xmlns:p14="http://schemas.microsoft.com/office/powerpoint/2010/main" val="224907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スライド番号プレースホルダー 3"/>
          <p:cNvSpPr>
            <a:spLocks noGrp="1"/>
          </p:cNvSpPr>
          <p:nvPr>
            <p:ph type="sldNum" sz="quarter" idx="10"/>
          </p:nvPr>
        </p:nvSpPr>
        <p:spPr/>
        <p:txBody>
          <a:bodyPr/>
          <a:lstStyle>
            <a:lvl1pPr>
              <a:defRPr/>
            </a:lvl1pPr>
          </a:lstStyle>
          <a:p>
            <a:fld id="{C923FB30-F153-409F-8FBF-FA62D271C065}" type="slidenum">
              <a:rPr lang="en-US" altLang="ja-JP"/>
              <a:pPr/>
              <a:t>‹#›</a:t>
            </a:fld>
            <a:endParaRPr lang="en-US" altLang="ja-JP"/>
          </a:p>
        </p:txBody>
      </p:sp>
    </p:spTree>
    <p:extLst>
      <p:ext uri="{BB962C8B-B14F-4D97-AF65-F5344CB8AC3E}">
        <p14:creationId xmlns:p14="http://schemas.microsoft.com/office/powerpoint/2010/main" val="2393120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79388" y="1125538"/>
            <a:ext cx="4316412" cy="49672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25538"/>
            <a:ext cx="4316413" cy="49672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4"/>
          <p:cNvSpPr>
            <a:spLocks noGrp="1"/>
          </p:cNvSpPr>
          <p:nvPr>
            <p:ph type="sldNum" sz="quarter" idx="10"/>
          </p:nvPr>
        </p:nvSpPr>
        <p:spPr/>
        <p:txBody>
          <a:bodyPr/>
          <a:lstStyle>
            <a:lvl1pPr>
              <a:defRPr/>
            </a:lvl1pPr>
          </a:lstStyle>
          <a:p>
            <a:fld id="{58B46359-34F3-4B4B-8A95-D08671304B97}" type="slidenum">
              <a:rPr lang="en-US" altLang="ja-JP"/>
              <a:pPr/>
              <a:t>‹#›</a:t>
            </a:fld>
            <a:endParaRPr lang="en-US" altLang="ja-JP"/>
          </a:p>
        </p:txBody>
      </p:sp>
    </p:spTree>
    <p:extLst>
      <p:ext uri="{BB962C8B-B14F-4D97-AF65-F5344CB8AC3E}">
        <p14:creationId xmlns:p14="http://schemas.microsoft.com/office/powerpoint/2010/main" val="406953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ー 6"/>
          <p:cNvSpPr>
            <a:spLocks noGrp="1"/>
          </p:cNvSpPr>
          <p:nvPr>
            <p:ph type="sldNum" sz="quarter" idx="10"/>
          </p:nvPr>
        </p:nvSpPr>
        <p:spPr/>
        <p:txBody>
          <a:bodyPr/>
          <a:lstStyle>
            <a:lvl1pPr>
              <a:defRPr/>
            </a:lvl1pPr>
          </a:lstStyle>
          <a:p>
            <a:fld id="{95B857D8-49F8-4FDE-9D16-1BE79E834B37}" type="slidenum">
              <a:rPr lang="en-US" altLang="ja-JP"/>
              <a:pPr/>
              <a:t>‹#›</a:t>
            </a:fld>
            <a:endParaRPr lang="en-US" altLang="ja-JP"/>
          </a:p>
        </p:txBody>
      </p:sp>
    </p:spTree>
    <p:extLst>
      <p:ext uri="{BB962C8B-B14F-4D97-AF65-F5344CB8AC3E}">
        <p14:creationId xmlns:p14="http://schemas.microsoft.com/office/powerpoint/2010/main" val="330337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スライド番号プレースホルダー 2"/>
          <p:cNvSpPr>
            <a:spLocks noGrp="1"/>
          </p:cNvSpPr>
          <p:nvPr>
            <p:ph type="sldNum" sz="quarter" idx="10"/>
          </p:nvPr>
        </p:nvSpPr>
        <p:spPr/>
        <p:txBody>
          <a:bodyPr/>
          <a:lstStyle>
            <a:lvl1pPr>
              <a:defRPr/>
            </a:lvl1pPr>
          </a:lstStyle>
          <a:p>
            <a:fld id="{45798774-63FC-41CC-AA15-0340893AECBC}" type="slidenum">
              <a:rPr lang="en-US" altLang="ja-JP"/>
              <a:pPr/>
              <a:t>‹#›</a:t>
            </a:fld>
            <a:endParaRPr lang="en-US" altLang="ja-JP"/>
          </a:p>
        </p:txBody>
      </p:sp>
    </p:spTree>
    <p:extLst>
      <p:ext uri="{BB962C8B-B14F-4D97-AF65-F5344CB8AC3E}">
        <p14:creationId xmlns:p14="http://schemas.microsoft.com/office/powerpoint/2010/main" val="8503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lvl1pPr>
              <a:defRPr/>
            </a:lvl1pPr>
          </a:lstStyle>
          <a:p>
            <a:fld id="{A8E1294A-6B3D-45C7-B86E-F3CBBDE8F5E1}" type="slidenum">
              <a:rPr lang="en-US" altLang="ja-JP"/>
              <a:pPr/>
              <a:t>‹#›</a:t>
            </a:fld>
            <a:endParaRPr lang="en-US" altLang="ja-JP"/>
          </a:p>
        </p:txBody>
      </p:sp>
    </p:spTree>
    <p:extLst>
      <p:ext uri="{BB962C8B-B14F-4D97-AF65-F5344CB8AC3E}">
        <p14:creationId xmlns:p14="http://schemas.microsoft.com/office/powerpoint/2010/main" val="1829546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CAD6C56A-8732-457F-9065-0386C74B8F3E}" type="slidenum">
              <a:rPr lang="en-US" altLang="ja-JP"/>
              <a:pPr/>
              <a:t>‹#›</a:t>
            </a:fld>
            <a:endParaRPr lang="en-US" altLang="ja-JP"/>
          </a:p>
        </p:txBody>
      </p:sp>
    </p:spTree>
    <p:extLst>
      <p:ext uri="{BB962C8B-B14F-4D97-AF65-F5344CB8AC3E}">
        <p14:creationId xmlns:p14="http://schemas.microsoft.com/office/powerpoint/2010/main" val="3081272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9CA33583-377F-4490-8A27-3F12C5E08934}" type="slidenum">
              <a:rPr lang="en-US" altLang="ja-JP"/>
              <a:pPr/>
              <a:t>‹#›</a:t>
            </a:fld>
            <a:endParaRPr lang="en-US" altLang="ja-JP"/>
          </a:p>
        </p:txBody>
      </p:sp>
    </p:spTree>
    <p:extLst>
      <p:ext uri="{BB962C8B-B14F-4D97-AF65-F5344CB8AC3E}">
        <p14:creationId xmlns:p14="http://schemas.microsoft.com/office/powerpoint/2010/main" val="3925231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81" name="Rectangle 17"/>
          <p:cNvSpPr>
            <a:spLocks noChangeArrowheads="1"/>
          </p:cNvSpPr>
          <p:nvPr/>
        </p:nvSpPr>
        <p:spPr bwMode="auto">
          <a:xfrm>
            <a:off x="0" y="6308725"/>
            <a:ext cx="9144000" cy="549275"/>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1275" name="Rectangle 11"/>
          <p:cNvSpPr>
            <a:spLocks noChangeArrowheads="1"/>
          </p:cNvSpPr>
          <p:nvPr/>
        </p:nvSpPr>
        <p:spPr bwMode="auto">
          <a:xfrm>
            <a:off x="0" y="0"/>
            <a:ext cx="9144000" cy="90805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1271" name="Rectangle 7"/>
          <p:cNvSpPr>
            <a:spLocks noChangeArrowheads="1"/>
          </p:cNvSpPr>
          <p:nvPr/>
        </p:nvSpPr>
        <p:spPr bwMode="auto">
          <a:xfrm>
            <a:off x="0" y="908050"/>
            <a:ext cx="9144000" cy="71438"/>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1266" name="Rectangle 2"/>
          <p:cNvSpPr>
            <a:spLocks noGrp="1" noChangeArrowheads="1"/>
          </p:cNvSpPr>
          <p:nvPr>
            <p:ph type="title"/>
          </p:nvPr>
        </p:nvSpPr>
        <p:spPr bwMode="auto">
          <a:xfrm>
            <a:off x="179388" y="404813"/>
            <a:ext cx="7561262"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7" name="Rectangle 3"/>
          <p:cNvSpPr>
            <a:spLocks noGrp="1" noChangeArrowheads="1"/>
          </p:cNvSpPr>
          <p:nvPr>
            <p:ph type="body" idx="1"/>
          </p:nvPr>
        </p:nvSpPr>
        <p:spPr bwMode="auto">
          <a:xfrm>
            <a:off x="179388" y="1125538"/>
            <a:ext cx="8785225"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sldNum" sz="quarter" idx="4"/>
          </p:nvPr>
        </p:nvSpPr>
        <p:spPr bwMode="auto">
          <a:xfrm>
            <a:off x="8234363" y="44450"/>
            <a:ext cx="801687"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2400"/>
            </a:lvl1pPr>
          </a:lstStyle>
          <a:p>
            <a:fld id="{C3EB0D31-75B3-4E6F-8016-7D449759405B}" type="slidenum">
              <a:rPr lang="en-US" altLang="ja-JP"/>
              <a:pPr/>
              <a:t>‹#›</a:t>
            </a:fld>
            <a:endParaRPr lang="en-US" altLang="ja-JP"/>
          </a:p>
        </p:txBody>
      </p:sp>
      <p:pic>
        <p:nvPicPr>
          <p:cNvPr id="11284" name="Picture 20" descr="tmp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00788" y="6396038"/>
            <a:ext cx="2663825" cy="3857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eaLnBrk="1" fontAlgn="base" hangingPunct="1">
        <a:spcBef>
          <a:spcPct val="0"/>
        </a:spcBef>
        <a:spcAft>
          <a:spcPct val="0"/>
        </a:spcAft>
        <a:defRPr kumimoji="1" sz="2400" kern="1200">
          <a:solidFill>
            <a:schemeClr val="tx1"/>
          </a:solidFill>
          <a:latin typeface="+mj-lt"/>
          <a:ea typeface="+mj-ea"/>
          <a:cs typeface="+mj-cs"/>
        </a:defRPr>
      </a:lvl1pPr>
      <a:lvl2pPr algn="l" rtl="0" eaLnBrk="1" fontAlgn="base" hangingPunct="1">
        <a:spcBef>
          <a:spcPct val="0"/>
        </a:spcBef>
        <a:spcAft>
          <a:spcPct val="0"/>
        </a:spcAft>
        <a:defRPr kumimoji="1" sz="2400">
          <a:solidFill>
            <a:schemeClr val="tx1"/>
          </a:solidFill>
          <a:latin typeface="Franklin Gothic Demi" panose="020B0703020102020204" pitchFamily="34" charset="0"/>
          <a:ea typeface="ＭＳ Ｐゴシック" panose="020B0600070205080204" pitchFamily="50" charset="-128"/>
        </a:defRPr>
      </a:lvl2pPr>
      <a:lvl3pPr algn="l" rtl="0" eaLnBrk="1" fontAlgn="base" hangingPunct="1">
        <a:spcBef>
          <a:spcPct val="0"/>
        </a:spcBef>
        <a:spcAft>
          <a:spcPct val="0"/>
        </a:spcAft>
        <a:defRPr kumimoji="1" sz="2400">
          <a:solidFill>
            <a:schemeClr val="tx1"/>
          </a:solidFill>
          <a:latin typeface="Franklin Gothic Demi" panose="020B0703020102020204" pitchFamily="34" charset="0"/>
          <a:ea typeface="ＭＳ Ｐゴシック" panose="020B0600070205080204" pitchFamily="50" charset="-128"/>
        </a:defRPr>
      </a:lvl3pPr>
      <a:lvl4pPr algn="l" rtl="0" eaLnBrk="1" fontAlgn="base" hangingPunct="1">
        <a:spcBef>
          <a:spcPct val="0"/>
        </a:spcBef>
        <a:spcAft>
          <a:spcPct val="0"/>
        </a:spcAft>
        <a:defRPr kumimoji="1" sz="2400">
          <a:solidFill>
            <a:schemeClr val="tx1"/>
          </a:solidFill>
          <a:latin typeface="Franklin Gothic Demi" panose="020B0703020102020204" pitchFamily="34" charset="0"/>
          <a:ea typeface="ＭＳ Ｐゴシック" panose="020B0600070205080204" pitchFamily="50" charset="-128"/>
        </a:defRPr>
      </a:lvl4pPr>
      <a:lvl5pPr algn="l" rtl="0" eaLnBrk="1" fontAlgn="base" hangingPunct="1">
        <a:spcBef>
          <a:spcPct val="0"/>
        </a:spcBef>
        <a:spcAft>
          <a:spcPct val="0"/>
        </a:spcAft>
        <a:defRPr kumimoji="1" sz="2400">
          <a:solidFill>
            <a:schemeClr val="tx1"/>
          </a:solidFill>
          <a:latin typeface="Franklin Gothic Demi" panose="020B0703020102020204" pitchFamily="34" charset="0"/>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1"/>
          </a:solidFill>
          <a:latin typeface="Franklin Gothic Demi" panose="020B0703020102020204" pitchFamily="34" charset="0"/>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1"/>
          </a:solidFill>
          <a:latin typeface="Franklin Gothic Demi" panose="020B0703020102020204" pitchFamily="34" charset="0"/>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1"/>
          </a:solidFill>
          <a:latin typeface="Franklin Gothic Demi" panose="020B0703020102020204" pitchFamily="34" charset="0"/>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1"/>
          </a:solidFill>
          <a:latin typeface="Franklin Gothic Demi" panose="020B0703020102020204" pitchFamily="34" charset="0"/>
          <a:ea typeface="ＭＳ Ｐゴシック" panose="020B0600070205080204" pitchFamily="50" charset="-128"/>
        </a:defRPr>
      </a:lvl9pPr>
    </p:titleStyle>
    <p:bodyStyle>
      <a:lvl1pPr marL="342900" indent="-342900" algn="l" rtl="0" eaLnBrk="1" fontAlgn="base" hangingPunct="1">
        <a:spcBef>
          <a:spcPct val="20000"/>
        </a:spcBef>
        <a:spcAft>
          <a:spcPct val="0"/>
        </a:spcAft>
        <a:defRPr kumimoji="1"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0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mailto:kawai@imc.hokudai.ac.j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11760" y="2348880"/>
            <a:ext cx="6216699" cy="2091407"/>
          </a:xfrm>
        </p:spPr>
        <p:txBody>
          <a:bodyPr>
            <a:normAutofit/>
          </a:bodyPr>
          <a:lstStyle/>
          <a:p>
            <a:r>
              <a:rPr lang="en-US" altLang="ja-JP" dirty="0">
                <a:solidFill>
                  <a:srgbClr val="23651C"/>
                </a:solidFill>
              </a:rPr>
              <a:t>Combining Online Language Exchange with Public Speaking</a:t>
            </a:r>
          </a:p>
        </p:txBody>
      </p:sp>
      <p:sp>
        <p:nvSpPr>
          <p:cNvPr id="3" name="サブタイトル 2"/>
          <p:cNvSpPr>
            <a:spLocks noGrp="1"/>
          </p:cNvSpPr>
          <p:nvPr>
            <p:ph type="subTitle" idx="1"/>
          </p:nvPr>
        </p:nvSpPr>
        <p:spPr>
          <a:xfrm>
            <a:off x="2411760" y="4575751"/>
            <a:ext cx="6216699" cy="1056699"/>
          </a:xfrm>
        </p:spPr>
        <p:txBody>
          <a:bodyPr>
            <a:noAutofit/>
          </a:bodyPr>
          <a:lstStyle/>
          <a:p>
            <a:r>
              <a:rPr lang="en-US" altLang="ja-JP" sz="1500" dirty="0" smtClean="0"/>
              <a:t>Yasushi </a:t>
            </a:r>
            <a:r>
              <a:rPr lang="en-US" altLang="ja-JP" sz="1500" dirty="0"/>
              <a:t>KAWAI</a:t>
            </a:r>
            <a:r>
              <a:rPr lang="en-US" altLang="ja-JP" sz="1500" dirty="0" smtClean="0"/>
              <a:t>, </a:t>
            </a:r>
            <a:r>
              <a:rPr lang="en-US" altLang="ja-JP" sz="1500" dirty="0"/>
              <a:t>Hokkaido </a:t>
            </a:r>
            <a:r>
              <a:rPr lang="en-US" altLang="ja-JP" sz="1500" dirty="0" smtClean="0"/>
              <a:t>University</a:t>
            </a:r>
          </a:p>
          <a:p>
            <a:endParaRPr lang="en-US" altLang="ja-JP" sz="1500" dirty="0"/>
          </a:p>
          <a:p>
            <a:r>
              <a:rPr lang="en-US" altLang="ja-JP" sz="1600" dirty="0"/>
              <a:t>This </a:t>
            </a:r>
            <a:r>
              <a:rPr lang="en-US" altLang="ja-JP" sz="1600" dirty="0" smtClean="0"/>
              <a:t>study is partly sponsored by </a:t>
            </a:r>
            <a:r>
              <a:rPr lang="en-US" altLang="ja-JP" sz="1600" dirty="0"/>
              <a:t>Grants-in-aid for Scientific Research from the Japan Society for the Promotion of Science (JSPS), "Constructing </a:t>
            </a:r>
            <a:r>
              <a:rPr lang="en-US" altLang="ja-JP" sz="1600" dirty="0" err="1"/>
              <a:t>Plurilingual</a:t>
            </a:r>
            <a:r>
              <a:rPr lang="en-US" altLang="ja-JP" sz="1600" dirty="0"/>
              <a:t> Communities in East Asia: Implications from Hong Kong."</a:t>
            </a:r>
            <a:endParaRPr lang="ja-JP" altLang="ja-JP" sz="1600" dirty="0"/>
          </a:p>
          <a:p>
            <a:r>
              <a:rPr lang="en-US" altLang="ja-JP" sz="1500" dirty="0" smtClean="0"/>
              <a:t> </a:t>
            </a:r>
            <a:endParaRPr lang="ja-JP" altLang="en-US" sz="1500" dirty="0"/>
          </a:p>
        </p:txBody>
      </p:sp>
      <p:sp>
        <p:nvSpPr>
          <p:cNvPr id="4" name="テキスト ボックス 3"/>
          <p:cNvSpPr txBox="1"/>
          <p:nvPr/>
        </p:nvSpPr>
        <p:spPr>
          <a:xfrm>
            <a:off x="2555776" y="260648"/>
            <a:ext cx="5328592" cy="1477328"/>
          </a:xfrm>
          <a:prstGeom prst="rect">
            <a:avLst/>
          </a:prstGeom>
          <a:noFill/>
        </p:spPr>
        <p:txBody>
          <a:bodyPr wrap="square" rtlCol="0">
            <a:spAutoFit/>
          </a:bodyPr>
          <a:lstStyle/>
          <a:p>
            <a:pPr algn="l"/>
            <a:r>
              <a:rPr lang="en-US" altLang="ja-JP" dirty="0"/>
              <a:t>Symposium</a:t>
            </a:r>
          </a:p>
          <a:p>
            <a:pPr algn="l"/>
            <a:r>
              <a:rPr lang="en-US" altLang="ja-JP" dirty="0"/>
              <a:t>Language Education in the Age of Multi-layered Language Environments</a:t>
            </a:r>
          </a:p>
          <a:p>
            <a:pPr algn="l"/>
            <a:r>
              <a:rPr lang="en-US" altLang="ja-JP" dirty="0"/>
              <a:t>Date: March 9, </a:t>
            </a:r>
            <a:r>
              <a:rPr lang="en-US" altLang="ja-JP" dirty="0" smtClean="0"/>
              <a:t>2017</a:t>
            </a:r>
            <a:r>
              <a:rPr lang="ja-JP" altLang="en-US" dirty="0" smtClean="0"/>
              <a:t>　　</a:t>
            </a:r>
            <a:r>
              <a:rPr lang="en-US" altLang="ja-JP" dirty="0" smtClean="0"/>
              <a:t>Time</a:t>
            </a:r>
            <a:r>
              <a:rPr lang="en-US" altLang="ja-JP" dirty="0"/>
              <a:t>: 10:00 – 17:30</a:t>
            </a:r>
          </a:p>
          <a:p>
            <a:pPr algn="l"/>
            <a:r>
              <a:rPr lang="en-US" altLang="ja-JP" dirty="0"/>
              <a:t>Venue: Hokkaido University Conference Hall</a:t>
            </a:r>
          </a:p>
        </p:txBody>
      </p:sp>
    </p:spTree>
    <p:extLst>
      <p:ext uri="{BB962C8B-B14F-4D97-AF65-F5344CB8AC3E}">
        <p14:creationId xmlns:p14="http://schemas.microsoft.com/office/powerpoint/2010/main" val="2906363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Second Language Speakers’ Wellbeing</a:t>
            </a:r>
            <a:endParaRPr kumimoji="1" lang="ja-JP" altLang="en-US" dirty="0"/>
          </a:p>
        </p:txBody>
      </p:sp>
      <p:sp>
        <p:nvSpPr>
          <p:cNvPr id="3" name="コンテンツ プレースホルダー 2"/>
          <p:cNvSpPr>
            <a:spLocks noGrp="1"/>
          </p:cNvSpPr>
          <p:nvPr>
            <p:ph idx="1"/>
          </p:nvPr>
        </p:nvSpPr>
        <p:spPr>
          <a:xfrm>
            <a:off x="179389" y="1052736"/>
            <a:ext cx="8785100" cy="5400600"/>
          </a:xfrm>
        </p:spPr>
        <p:txBody>
          <a:bodyPr/>
          <a:lstStyle/>
          <a:p>
            <a:r>
              <a:rPr lang="en-US" altLang="ja-JP" sz="2600" dirty="0" smtClean="0"/>
              <a:t>•Positive Psychology: Seligman. Positive </a:t>
            </a:r>
            <a:r>
              <a:rPr lang="en-US" altLang="ja-JP" sz="2600" dirty="0"/>
              <a:t>Psychology in SLA: </a:t>
            </a:r>
            <a:r>
              <a:rPr lang="en-US" altLang="ja-JP" sz="2600" dirty="0" err="1" smtClean="0"/>
              <a:t>MacIntyre</a:t>
            </a:r>
            <a:r>
              <a:rPr lang="en-US" altLang="ja-JP" sz="2600" dirty="0"/>
              <a:t>, </a:t>
            </a:r>
            <a:r>
              <a:rPr lang="en-US" altLang="ja-JP" sz="2600" dirty="0" err="1" smtClean="0"/>
              <a:t>Gregersen</a:t>
            </a:r>
            <a:r>
              <a:rPr lang="en-US" altLang="ja-JP" sz="2600" dirty="0"/>
              <a:t>, </a:t>
            </a:r>
            <a:r>
              <a:rPr lang="en-US" altLang="ja-JP" sz="2600" dirty="0" smtClean="0"/>
              <a:t>Mercer.</a:t>
            </a:r>
            <a:endParaRPr kumimoji="1" lang="en-US" altLang="ja-JP" sz="2600" dirty="0" smtClean="0"/>
          </a:p>
          <a:p>
            <a:r>
              <a:rPr lang="en-US" altLang="ja-JP" sz="2600" dirty="0" smtClean="0"/>
              <a:t>•Flow</a:t>
            </a:r>
            <a:r>
              <a:rPr lang="en-US" altLang="ja-JP" sz="2600" dirty="0"/>
              <a:t>: </a:t>
            </a:r>
            <a:r>
              <a:rPr lang="en-US" altLang="ja-JP" sz="2600" dirty="0" smtClean="0"/>
              <a:t>‎</a:t>
            </a:r>
            <a:r>
              <a:rPr lang="en-US" altLang="ja-JP" sz="2600" dirty="0" err="1" smtClean="0"/>
              <a:t>Csikszentmihalyi</a:t>
            </a:r>
            <a:r>
              <a:rPr lang="en-US" altLang="ja-JP" sz="2600" dirty="0" smtClean="0"/>
              <a:t> – What is happiness? Money, Social Status, Health, Winning in a competition… Interview with expert professionals such as musicians. Sense of complete absorption in the activity=flow. Happiness = to be able to feel flow in his/her occupation.</a:t>
            </a:r>
          </a:p>
          <a:p>
            <a:r>
              <a:rPr lang="en-US" altLang="ja-JP" sz="2600" dirty="0" smtClean="0"/>
              <a:t>•Well being for second language learners: Good learner studies (Rubin, Oxford, Griffith…) – successful learners = highly proficient L2 speakers = Happiness….?</a:t>
            </a:r>
            <a:endParaRPr kumimoji="1" lang="en-US" altLang="ja-JP" sz="2600" dirty="0" smtClean="0"/>
          </a:p>
          <a:p>
            <a:r>
              <a:rPr lang="en-US" altLang="ja-JP" sz="2600" dirty="0" smtClean="0"/>
              <a:t>•SLA studies: Fossilization of L2</a:t>
            </a:r>
            <a:r>
              <a:rPr lang="ja-JP" altLang="en-US" sz="2600" dirty="0" smtClean="0"/>
              <a:t> </a:t>
            </a:r>
            <a:r>
              <a:rPr lang="en-US" altLang="ja-JP" sz="2600" dirty="0" smtClean="0"/>
              <a:t>(</a:t>
            </a:r>
            <a:r>
              <a:rPr lang="en-US" altLang="ja-JP" sz="2600" dirty="0" err="1" smtClean="0"/>
              <a:t>Selinker</a:t>
            </a:r>
            <a:r>
              <a:rPr lang="en-US" altLang="ja-JP" sz="2600" dirty="0" smtClean="0"/>
              <a:t>, 1972), L2 anxiety</a:t>
            </a:r>
            <a:r>
              <a:rPr lang="ja-JP" altLang="en-US" sz="2600" dirty="0" smtClean="0"/>
              <a:t> </a:t>
            </a:r>
            <a:r>
              <a:rPr lang="en-US" altLang="ja-JP" sz="2600" dirty="0"/>
              <a:t>(</a:t>
            </a:r>
            <a:r>
              <a:rPr lang="en-US" altLang="ja-JP" sz="2600" dirty="0" smtClean="0"/>
              <a:t>Horwitz</a:t>
            </a:r>
            <a:r>
              <a:rPr lang="en-US" altLang="ja-JP" sz="2600" dirty="0"/>
              <a:t>, Horwitz, &amp; Cope, 1986</a:t>
            </a:r>
            <a:r>
              <a:rPr lang="en-US" altLang="ja-JP" sz="2600" dirty="0" smtClean="0"/>
              <a:t>)</a:t>
            </a:r>
            <a:endParaRPr lang="en-US" altLang="ja-JP" sz="26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9</a:t>
            </a:fld>
            <a:endParaRPr lang="en-US" altLang="ja-JP"/>
          </a:p>
        </p:txBody>
      </p:sp>
    </p:spTree>
    <p:extLst>
      <p:ext uri="{BB962C8B-B14F-4D97-AF65-F5344CB8AC3E}">
        <p14:creationId xmlns:p14="http://schemas.microsoft.com/office/powerpoint/2010/main" val="2297727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smtClean="0"/>
              <a:t>TOPLE activity: Email exchange</a:t>
            </a:r>
            <a:endParaRPr kumimoji="1" lang="ja-JP" altLang="en-US" sz="3200" dirty="0"/>
          </a:p>
        </p:txBody>
      </p:sp>
      <p:sp>
        <p:nvSpPr>
          <p:cNvPr id="3" name="コンテンツ プレースホルダー 2"/>
          <p:cNvSpPr>
            <a:spLocks noGrp="1"/>
          </p:cNvSpPr>
          <p:nvPr>
            <p:ph idx="1"/>
          </p:nvPr>
        </p:nvSpPr>
        <p:spPr/>
        <p:txBody>
          <a:bodyPr/>
          <a:lstStyle/>
          <a:p>
            <a:pPr marL="514350" indent="-514350">
              <a:buAutoNum type="arabicPeriod"/>
            </a:pPr>
            <a:r>
              <a:rPr kumimoji="1" lang="en-US" altLang="ja-JP" sz="2900" dirty="0" smtClean="0"/>
              <a:t>Self-introduction and introduction of hometowns.</a:t>
            </a:r>
          </a:p>
          <a:p>
            <a:pPr marL="514350" indent="-514350">
              <a:buAutoNum type="arabicPeriod"/>
            </a:pPr>
            <a:r>
              <a:rPr lang="en-US" altLang="ja-JP" sz="2900" dirty="0" smtClean="0"/>
              <a:t>Use only one language in a half of a mail. For example English for the first half, and Japanese for the second half.</a:t>
            </a:r>
          </a:p>
          <a:p>
            <a:pPr marL="514350" indent="-514350">
              <a:buAutoNum type="arabicPeriod"/>
            </a:pPr>
            <a:r>
              <a:rPr lang="en-US" altLang="ja-JP" sz="2900" dirty="0" smtClean="0"/>
              <a:t>Exchange emails at least one time. One can exchange as many times as they want if both agree.</a:t>
            </a:r>
            <a:endParaRPr kumimoji="1" lang="en-US" altLang="ja-JP" sz="2900" dirty="0" smtClean="0"/>
          </a:p>
          <a:p>
            <a:pPr marL="514350" indent="-514350">
              <a:buAutoNum type="arabicPeriod"/>
            </a:pPr>
            <a:r>
              <a:rPr kumimoji="1" lang="en-US" altLang="ja-JP" sz="2900" dirty="0" smtClean="0"/>
              <a:t>Many participants </a:t>
            </a:r>
            <a:r>
              <a:rPr lang="en-US" altLang="ja-JP" sz="2900" dirty="0"/>
              <a:t>exchanges more</a:t>
            </a:r>
            <a:endParaRPr kumimoji="1" lang="en-US" altLang="ja-JP" sz="2900" dirty="0" smtClean="0"/>
          </a:p>
          <a:p>
            <a:pPr marL="0" indent="0"/>
            <a:r>
              <a:rPr kumimoji="1" lang="en-US" altLang="ja-JP" sz="2900" dirty="0" smtClean="0"/>
              <a:t>     than twice because </a:t>
            </a:r>
            <a:r>
              <a:rPr lang="en-US" altLang="ja-JP" sz="2900" dirty="0"/>
              <a:t>they needed to </a:t>
            </a:r>
            <a:endParaRPr kumimoji="1" lang="en-US" altLang="ja-JP" sz="2900" dirty="0" smtClean="0"/>
          </a:p>
          <a:p>
            <a:pPr marL="0" indent="0"/>
            <a:r>
              <a:rPr kumimoji="1" lang="en-US" altLang="ja-JP" sz="2900" dirty="0" smtClean="0"/>
              <a:t>     decide the date for text chat.</a:t>
            </a:r>
            <a:endParaRPr lang="en-US" altLang="ja-JP" sz="2900" dirty="0" smtClean="0"/>
          </a:p>
        </p:txBody>
      </p:sp>
      <p:sp>
        <p:nvSpPr>
          <p:cNvPr id="5" name="スライド番号プレースホルダー 4"/>
          <p:cNvSpPr>
            <a:spLocks noGrp="1"/>
          </p:cNvSpPr>
          <p:nvPr>
            <p:ph type="sldNum" sz="quarter" idx="10"/>
          </p:nvPr>
        </p:nvSpPr>
        <p:spPr/>
        <p:txBody>
          <a:bodyPr/>
          <a:lstStyle/>
          <a:p>
            <a:fld id="{2AEFE8A6-47C1-47C5-B250-92200EC56F61}" type="slidenum">
              <a:rPr lang="en-US" altLang="ja-JP" smtClean="0"/>
              <a:pPr/>
              <a:t>10</a:t>
            </a:fld>
            <a:endParaRPr lang="en-US" altLang="ja-JP"/>
          </a:p>
        </p:txBody>
      </p:sp>
      <p:pic>
        <p:nvPicPr>
          <p:cNvPr id="2052" name="Picture 4" descr="http://1.bp.blogspot.com/-pZcWhFrQmpM/UbVvNt6t0WI/AAAAAAAAUr8/PbrfWJI0Ylg/s800/computer_mai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3789040"/>
            <a:ext cx="2623046" cy="2611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426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smtClean="0"/>
              <a:t>TOPLE activity: Text chat</a:t>
            </a:r>
            <a:endParaRPr kumimoji="1" lang="ja-JP" altLang="en-US" sz="3200" dirty="0"/>
          </a:p>
        </p:txBody>
      </p:sp>
      <p:sp>
        <p:nvSpPr>
          <p:cNvPr id="3" name="コンテンツ プレースホルダー 2"/>
          <p:cNvSpPr>
            <a:spLocks noGrp="1"/>
          </p:cNvSpPr>
          <p:nvPr>
            <p:ph idx="1"/>
          </p:nvPr>
        </p:nvSpPr>
        <p:spPr>
          <a:xfrm>
            <a:off x="179388" y="873348"/>
            <a:ext cx="8785225" cy="5291956"/>
          </a:xfrm>
        </p:spPr>
        <p:txBody>
          <a:bodyPr/>
          <a:lstStyle/>
          <a:p>
            <a:pPr marL="514350" indent="-514350">
              <a:buAutoNum type="arabicPeriod"/>
            </a:pPr>
            <a:r>
              <a:rPr lang="en-US" altLang="ja-JP" dirty="0" smtClean="0"/>
              <a:t>Partners exchanged emails to decide the date for text chat.</a:t>
            </a:r>
          </a:p>
          <a:p>
            <a:pPr marL="514350" indent="-514350">
              <a:buFontTx/>
              <a:buAutoNum type="arabicPeriod"/>
            </a:pPr>
            <a:r>
              <a:rPr lang="en-US" altLang="ja-JP" dirty="0" smtClean="0"/>
              <a:t>They talked on text chat about one hour, 30 minutes in English, 30 minutes in Japanese. It could be extended if both agreed.</a:t>
            </a:r>
            <a:endParaRPr lang="en-US" altLang="ja-JP" dirty="0"/>
          </a:p>
          <a:p>
            <a:pPr marL="514350" indent="-514350">
              <a:buAutoNum type="arabicPeriod"/>
            </a:pPr>
            <a:r>
              <a:rPr lang="en-US" altLang="ja-JP" dirty="0" smtClean="0"/>
              <a:t>Choose at least one topic each</a:t>
            </a:r>
          </a:p>
          <a:p>
            <a:pPr marL="0" indent="0"/>
            <a:r>
              <a:rPr lang="en-US" altLang="ja-JP" dirty="0"/>
              <a:t> </a:t>
            </a:r>
            <a:r>
              <a:rPr lang="en-US" altLang="ja-JP" dirty="0" smtClean="0"/>
              <a:t>    from a list for English and Japanese.</a:t>
            </a:r>
          </a:p>
          <a:p>
            <a:pPr marL="0" indent="0"/>
            <a:r>
              <a:rPr lang="en-US" altLang="ja-JP" sz="2400" dirty="0" smtClean="0"/>
              <a:t>Example of topics: Subway systems; </a:t>
            </a:r>
            <a:r>
              <a:rPr lang="en-US" altLang="ja-JP" sz="2400" dirty="0"/>
              <a:t>Boys, </a:t>
            </a:r>
            <a:r>
              <a:rPr lang="en-US" altLang="ja-JP" sz="2400" dirty="0" smtClean="0"/>
              <a:t>be</a:t>
            </a:r>
          </a:p>
          <a:p>
            <a:pPr marL="0" indent="0"/>
            <a:r>
              <a:rPr lang="en-US" altLang="ja-JP" sz="2400" dirty="0"/>
              <a:t> </a:t>
            </a:r>
            <a:r>
              <a:rPr lang="en-US" altLang="ja-JP" sz="2400" dirty="0" smtClean="0"/>
              <a:t>     ambitious; Minuteman; Octopus card; </a:t>
            </a:r>
          </a:p>
          <a:p>
            <a:pPr marL="0" indent="0"/>
            <a:r>
              <a:rPr lang="en-US" altLang="ja-JP" sz="2400" dirty="0"/>
              <a:t> </a:t>
            </a:r>
            <a:r>
              <a:rPr lang="en-US" altLang="ja-JP" sz="2400" dirty="0" smtClean="0"/>
              <a:t>     Soup curry; If you are the one; </a:t>
            </a:r>
          </a:p>
          <a:p>
            <a:pPr marL="0" indent="0"/>
            <a:r>
              <a:rPr lang="en-US" altLang="ja-JP" sz="2400" dirty="0"/>
              <a:t> </a:t>
            </a:r>
            <a:r>
              <a:rPr lang="en-US" altLang="ja-JP" sz="2400" dirty="0" smtClean="0"/>
              <a:t>     </a:t>
            </a:r>
            <a:r>
              <a:rPr lang="en-US" altLang="ja-JP" sz="2400" dirty="0" err="1" smtClean="0"/>
              <a:t>Hatsune</a:t>
            </a:r>
            <a:r>
              <a:rPr lang="en-US" altLang="ja-JP" sz="2400" dirty="0" smtClean="0"/>
              <a:t> </a:t>
            </a:r>
            <a:r>
              <a:rPr lang="en-US" altLang="ja-JP" sz="2400" dirty="0" err="1" smtClean="0"/>
              <a:t>Miku</a:t>
            </a:r>
            <a:r>
              <a:rPr lang="en-US" altLang="ja-JP" sz="2400" dirty="0" smtClean="0"/>
              <a:t>.</a:t>
            </a:r>
            <a:endParaRPr lang="ja-JP" altLang="en-US" sz="2400" dirty="0"/>
          </a:p>
        </p:txBody>
      </p:sp>
      <p:sp>
        <p:nvSpPr>
          <p:cNvPr id="5" name="スライド番号プレースホルダー 4"/>
          <p:cNvSpPr>
            <a:spLocks noGrp="1"/>
          </p:cNvSpPr>
          <p:nvPr>
            <p:ph type="sldNum" sz="quarter" idx="10"/>
          </p:nvPr>
        </p:nvSpPr>
        <p:spPr/>
        <p:txBody>
          <a:bodyPr/>
          <a:lstStyle/>
          <a:p>
            <a:fld id="{2AEFE8A6-47C1-47C5-B250-92200EC56F61}" type="slidenum">
              <a:rPr lang="en-US" altLang="ja-JP" smtClean="0"/>
              <a:pPr/>
              <a:t>11</a:t>
            </a:fld>
            <a:endParaRPr lang="en-US" altLang="ja-JP"/>
          </a:p>
        </p:txBody>
      </p:sp>
      <p:pic>
        <p:nvPicPr>
          <p:cNvPr id="6" name="コンテンツ プレースホルダー 3" descr="http://www2.hiecc.or.jp/hokkaido-china.jca40/story/images/story07_02.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2678" y="2852936"/>
            <a:ext cx="216024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798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TOPLE activity: Online presentation</a:t>
            </a:r>
            <a:endParaRPr kumimoji="1" lang="ja-JP" altLang="en-US" sz="3200" dirty="0"/>
          </a:p>
        </p:txBody>
      </p:sp>
      <p:sp>
        <p:nvSpPr>
          <p:cNvPr id="3" name="コンテンツ プレースホルダー 2"/>
          <p:cNvSpPr>
            <a:spLocks noGrp="1"/>
          </p:cNvSpPr>
          <p:nvPr>
            <p:ph idx="1"/>
          </p:nvPr>
        </p:nvSpPr>
        <p:spPr/>
        <p:txBody>
          <a:bodyPr/>
          <a:lstStyle/>
          <a:p>
            <a:r>
              <a:rPr lang="ja-JP" altLang="en-US" sz="3200" dirty="0" smtClean="0">
                <a:latin typeface="+mj-lt"/>
              </a:rPr>
              <a:t>１．</a:t>
            </a:r>
            <a:r>
              <a:rPr lang="en-US" altLang="ja-JP" sz="3200" dirty="0" smtClean="0">
                <a:latin typeface="+mj-lt"/>
              </a:rPr>
              <a:t>30 second presentations</a:t>
            </a:r>
            <a:endParaRPr lang="en-US" altLang="ja-JP" sz="3200" dirty="0" smtClean="0"/>
          </a:p>
          <a:p>
            <a:r>
              <a:rPr lang="ja-JP" altLang="en-US" sz="3200" dirty="0" smtClean="0">
                <a:latin typeface="+mj-lt"/>
              </a:rPr>
              <a:t>２．</a:t>
            </a:r>
            <a:r>
              <a:rPr lang="en-US" altLang="ja-JP" sz="3200" dirty="0" smtClean="0">
                <a:latin typeface="+mj-lt"/>
              </a:rPr>
              <a:t>One English presentation and one Japanese presentation</a:t>
            </a:r>
          </a:p>
          <a:p>
            <a:r>
              <a:rPr lang="ja-JP" altLang="en-US" sz="3200" dirty="0" smtClean="0">
                <a:latin typeface="+mj-lt"/>
              </a:rPr>
              <a:t>３．</a:t>
            </a:r>
            <a:r>
              <a:rPr lang="en-US" altLang="ja-JP" sz="3200" dirty="0" smtClean="0">
                <a:latin typeface="+mj-lt"/>
              </a:rPr>
              <a:t>Self-introduction, hometown introduction, show and tell…</a:t>
            </a:r>
          </a:p>
          <a:p>
            <a:r>
              <a:rPr lang="ja-JP" altLang="en-US" sz="3200" dirty="0" smtClean="0"/>
              <a:t>４．</a:t>
            </a:r>
            <a:r>
              <a:rPr lang="en-US" altLang="ja-JP" sz="3200" dirty="0" smtClean="0"/>
              <a:t>If one does not like to show his/her face, one can show only photographs or items and give explanations.</a:t>
            </a:r>
          </a:p>
          <a:p>
            <a:endParaRPr kumimoji="1" lang="ja-JP" altLang="en-US" sz="3200" dirty="0"/>
          </a:p>
        </p:txBody>
      </p:sp>
      <p:sp>
        <p:nvSpPr>
          <p:cNvPr id="5" name="スライド番号プレースホルダー 4"/>
          <p:cNvSpPr>
            <a:spLocks noGrp="1"/>
          </p:cNvSpPr>
          <p:nvPr>
            <p:ph type="sldNum" sz="quarter" idx="10"/>
          </p:nvPr>
        </p:nvSpPr>
        <p:spPr/>
        <p:txBody>
          <a:bodyPr/>
          <a:lstStyle/>
          <a:p>
            <a:fld id="{2AEFE8A6-47C1-47C5-B250-92200EC56F61}" type="slidenum">
              <a:rPr lang="en-US" altLang="ja-JP" smtClean="0"/>
              <a:pPr/>
              <a:t>12</a:t>
            </a:fld>
            <a:endParaRPr lang="en-US" altLang="ja-JP"/>
          </a:p>
        </p:txBody>
      </p:sp>
    </p:spTree>
    <p:extLst>
      <p:ext uri="{BB962C8B-B14F-4D97-AF65-F5344CB8AC3E}">
        <p14:creationId xmlns:p14="http://schemas.microsoft.com/office/powerpoint/2010/main" val="2507585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In-class presentations</a:t>
            </a:r>
            <a:endParaRPr kumimoji="1" lang="ja-JP" altLang="en-US" sz="3200" dirty="0"/>
          </a:p>
        </p:txBody>
      </p:sp>
      <p:sp>
        <p:nvSpPr>
          <p:cNvPr id="3" name="コンテンツ プレースホルダー 2"/>
          <p:cNvSpPr>
            <a:spLocks noGrp="1"/>
          </p:cNvSpPr>
          <p:nvPr>
            <p:ph idx="1"/>
          </p:nvPr>
        </p:nvSpPr>
        <p:spPr/>
        <p:txBody>
          <a:bodyPr/>
          <a:lstStyle/>
          <a:p>
            <a:r>
              <a:rPr lang="en-US" altLang="ja-JP" sz="3200" dirty="0"/>
              <a:t>Japanese students </a:t>
            </a:r>
            <a:r>
              <a:rPr lang="en-US" altLang="ja-JP" sz="3200" dirty="0" smtClean="0"/>
              <a:t>reported </a:t>
            </a:r>
            <a:r>
              <a:rPr lang="en-US" altLang="ja-JP" sz="3200" dirty="0"/>
              <a:t>their communication with overseas tandem partners in the form of short speeches in class. </a:t>
            </a:r>
            <a:endParaRPr lang="en-US" altLang="ja-JP" sz="3200" dirty="0" smtClean="0"/>
          </a:p>
          <a:p>
            <a:pPr marL="514350" indent="-514350">
              <a:buAutoNum type="arabicParenBoth"/>
            </a:pPr>
            <a:r>
              <a:rPr kumimoji="1" lang="en-US" altLang="ja-JP" sz="3200" dirty="0" smtClean="0"/>
              <a:t>Introduction of their partner(s).</a:t>
            </a:r>
          </a:p>
          <a:p>
            <a:pPr marL="514350" indent="-514350">
              <a:buAutoNum type="arabicParenBoth"/>
            </a:pPr>
            <a:r>
              <a:rPr lang="en-US" altLang="ja-JP" sz="3200" dirty="0" smtClean="0"/>
              <a:t>What they learn about the partners, their places, their schools.</a:t>
            </a:r>
          </a:p>
          <a:p>
            <a:pPr marL="514350" indent="-514350">
              <a:buAutoNum type="arabicParenBoth"/>
            </a:pPr>
            <a:r>
              <a:rPr kumimoji="1" lang="en-US" altLang="ja-JP" sz="3200" dirty="0" smtClean="0"/>
              <a:t>Question from class.</a:t>
            </a:r>
            <a:endParaRPr kumimoji="1" lang="ja-JP" altLang="en-US" sz="32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13</a:t>
            </a:fld>
            <a:endParaRPr lang="en-US" altLang="ja-JP"/>
          </a:p>
        </p:txBody>
      </p:sp>
    </p:spTree>
    <p:extLst>
      <p:ext uri="{BB962C8B-B14F-4D97-AF65-F5344CB8AC3E}">
        <p14:creationId xmlns:p14="http://schemas.microsoft.com/office/powerpoint/2010/main" val="975905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404813"/>
            <a:ext cx="8569076" cy="509587"/>
          </a:xfrm>
        </p:spPr>
        <p:txBody>
          <a:bodyPr/>
          <a:lstStyle/>
          <a:p>
            <a:r>
              <a:rPr lang="en-US" altLang="ja-JP" sz="3200" dirty="0" smtClean="0"/>
              <a:t>Measurement tools</a:t>
            </a:r>
            <a:endParaRPr kumimoji="1" lang="ja-JP" altLang="en-US" sz="3200" dirty="0"/>
          </a:p>
        </p:txBody>
      </p:sp>
      <p:sp>
        <p:nvSpPr>
          <p:cNvPr id="3" name="コンテンツ プレースホルダー 2"/>
          <p:cNvSpPr>
            <a:spLocks noGrp="1"/>
          </p:cNvSpPr>
          <p:nvPr>
            <p:ph idx="1"/>
          </p:nvPr>
        </p:nvSpPr>
        <p:spPr/>
        <p:txBody>
          <a:bodyPr/>
          <a:lstStyle/>
          <a:p>
            <a:r>
              <a:rPr kumimoji="1" lang="en-US" altLang="ja-JP" sz="2700" dirty="0" smtClean="0"/>
              <a:t>Speaking strategy scale was developed based on Kawai (2008). 20 items. Cronbach’s α=.911.</a:t>
            </a:r>
          </a:p>
          <a:p>
            <a:r>
              <a:rPr lang="en-US" altLang="ja-JP" sz="2700" dirty="0" smtClean="0"/>
              <a:t>Scale for second language anxiety: </a:t>
            </a:r>
            <a:r>
              <a:rPr lang="en-US" altLang="ja-JP" sz="2700" dirty="0"/>
              <a:t>FLCAS (Horwitz, E. K., Horwitz, M. B., &amp; Cope, J</a:t>
            </a:r>
            <a:r>
              <a:rPr lang="en-US" altLang="ja-JP" sz="2700" dirty="0" smtClean="0"/>
              <a:t>., 1986</a:t>
            </a:r>
            <a:r>
              <a:rPr lang="en-US" altLang="ja-JP" sz="2700" dirty="0"/>
              <a:t>). </a:t>
            </a:r>
            <a:r>
              <a:rPr lang="en-US" altLang="ja-JP" sz="2700" dirty="0" smtClean="0"/>
              <a:t>33 items. Cronbach’s </a:t>
            </a:r>
            <a:r>
              <a:rPr lang="el-GR" altLang="ja-JP" sz="2700" dirty="0" smtClean="0"/>
              <a:t>α=.</a:t>
            </a:r>
            <a:r>
              <a:rPr lang="en-US" altLang="ja-JP" sz="2700" dirty="0" smtClean="0"/>
              <a:t>880</a:t>
            </a:r>
            <a:r>
              <a:rPr lang="el-GR" altLang="ja-JP" sz="2700" dirty="0" smtClean="0"/>
              <a:t>.</a:t>
            </a:r>
            <a:endParaRPr lang="el-GR" altLang="ja-JP" sz="2700" dirty="0"/>
          </a:p>
          <a:p>
            <a:r>
              <a:rPr lang="en-US" altLang="ja-JP" sz="2700" dirty="0" smtClean="0"/>
              <a:t> Scale for flow (</a:t>
            </a:r>
            <a:r>
              <a:rPr lang="de-DE" altLang="ja-JP" sz="2700" dirty="0"/>
              <a:t>Czimmermann, E. &amp; Piniel, K</a:t>
            </a:r>
            <a:r>
              <a:rPr lang="de-DE" altLang="ja-JP" sz="2700" dirty="0" smtClean="0"/>
              <a:t>., 2016; </a:t>
            </a:r>
            <a:r>
              <a:rPr lang="en-US" altLang="ja-JP" sz="2700" dirty="0" smtClean="0"/>
              <a:t>Egbert, 2003</a:t>
            </a:r>
            <a:r>
              <a:rPr lang="de-DE" altLang="ja-JP" sz="2700" dirty="0" smtClean="0"/>
              <a:t>). 27 items</a:t>
            </a:r>
            <a:r>
              <a:rPr lang="de-DE" altLang="ja-JP" sz="2700" dirty="0"/>
              <a:t>. </a:t>
            </a:r>
            <a:r>
              <a:rPr lang="de-DE" altLang="ja-JP" sz="2700" dirty="0" smtClean="0"/>
              <a:t>Cronbach‘s </a:t>
            </a:r>
            <a:r>
              <a:rPr lang="el-GR" altLang="ja-JP" sz="2700" dirty="0" smtClean="0"/>
              <a:t>α=.</a:t>
            </a:r>
            <a:r>
              <a:rPr lang="en-US" altLang="ja-JP" sz="2700" dirty="0" smtClean="0"/>
              <a:t>883</a:t>
            </a:r>
            <a:r>
              <a:rPr lang="el-GR" altLang="ja-JP" sz="2700" dirty="0" smtClean="0"/>
              <a:t>.</a:t>
            </a:r>
            <a:r>
              <a:rPr lang="en-US" altLang="ja-JP" sz="2700" dirty="0" smtClean="0"/>
              <a:t> </a:t>
            </a:r>
          </a:p>
          <a:p>
            <a:r>
              <a:rPr lang="en-US" altLang="ja-JP" sz="2700" dirty="0" smtClean="0"/>
              <a:t>An original attitude scale was prepared for tandem learning. 5 items</a:t>
            </a:r>
            <a:r>
              <a:rPr lang="en-US" altLang="ja-JP" sz="2700" dirty="0"/>
              <a:t>. </a:t>
            </a:r>
            <a:r>
              <a:rPr lang="en-US" altLang="ja-JP" sz="2700" dirty="0" smtClean="0"/>
              <a:t>Cronbach’s </a:t>
            </a:r>
            <a:r>
              <a:rPr lang="el-GR" altLang="ja-JP" sz="2700" dirty="0" smtClean="0"/>
              <a:t>α</a:t>
            </a:r>
            <a:r>
              <a:rPr lang="el-GR" altLang="ja-JP" sz="2700" dirty="0"/>
              <a:t>=.</a:t>
            </a:r>
            <a:r>
              <a:rPr lang="el-GR" altLang="ja-JP" sz="2700" dirty="0" smtClean="0"/>
              <a:t>8</a:t>
            </a:r>
            <a:r>
              <a:rPr lang="en-US" altLang="ja-JP" sz="2700" dirty="0" smtClean="0"/>
              <a:t>22</a:t>
            </a:r>
            <a:r>
              <a:rPr lang="el-GR" altLang="ja-JP" sz="2700" dirty="0" smtClean="0"/>
              <a:t>.</a:t>
            </a:r>
            <a:endParaRPr lang="el-GR" altLang="ja-JP" sz="2700" dirty="0"/>
          </a:p>
          <a:p>
            <a:endParaRPr lang="el-GR" altLang="ja-JP" sz="2700" dirty="0"/>
          </a:p>
          <a:p>
            <a:endParaRPr kumimoji="1" lang="ja-JP" altLang="en-US" sz="27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14</a:t>
            </a:fld>
            <a:endParaRPr lang="en-US" altLang="ja-JP"/>
          </a:p>
        </p:txBody>
      </p:sp>
    </p:spTree>
    <p:extLst>
      <p:ext uri="{BB962C8B-B14F-4D97-AF65-F5344CB8AC3E}">
        <p14:creationId xmlns:p14="http://schemas.microsoft.com/office/powerpoint/2010/main" val="3606227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Speaking strategy items</a:t>
            </a:r>
            <a:endParaRPr kumimoji="1" lang="ja-JP" altLang="en-US" sz="2800" dirty="0"/>
          </a:p>
        </p:txBody>
      </p:sp>
      <p:sp>
        <p:nvSpPr>
          <p:cNvPr id="3" name="コンテンツ プレースホルダー 2"/>
          <p:cNvSpPr>
            <a:spLocks noGrp="1"/>
          </p:cNvSpPr>
          <p:nvPr>
            <p:ph idx="1"/>
          </p:nvPr>
        </p:nvSpPr>
        <p:spPr>
          <a:xfrm>
            <a:off x="325442" y="1124744"/>
            <a:ext cx="8785225" cy="4967287"/>
          </a:xfrm>
        </p:spPr>
        <p:txBody>
          <a:bodyPr/>
          <a:lstStyle/>
          <a:p>
            <a:r>
              <a:rPr lang="en-US" altLang="ja-JP" sz="2600" dirty="0" smtClean="0"/>
              <a:t>Pre-task strategies (13 items) </a:t>
            </a:r>
          </a:p>
          <a:p>
            <a:r>
              <a:rPr lang="en-US" altLang="ja-JP" sz="2600" dirty="0" smtClean="0"/>
              <a:t>Gather as much information as possible from books, the Internet and interview regarding the topic.</a:t>
            </a:r>
            <a:endParaRPr lang="ja-JP" altLang="en-US" sz="2600" dirty="0"/>
          </a:p>
          <a:p>
            <a:r>
              <a:rPr lang="en-US" altLang="ja-JP" sz="2600" dirty="0" smtClean="0"/>
              <a:t>Rehearse hypothetical interactions in advance with someone else. …</a:t>
            </a:r>
          </a:p>
          <a:p>
            <a:r>
              <a:rPr lang="en-US" altLang="ja-JP" sz="2600" dirty="0"/>
              <a:t>In-task strategies (5 items)</a:t>
            </a:r>
            <a:endParaRPr lang="ja-JP" altLang="en-US" sz="2600" dirty="0"/>
          </a:p>
          <a:p>
            <a:r>
              <a:rPr lang="en-US" altLang="ja-JP" sz="2600" dirty="0"/>
              <a:t>Have a goal for the day before starting discussion such as asking at least one question</a:t>
            </a:r>
            <a:r>
              <a:rPr lang="en-US" altLang="ja-JP" sz="2600" dirty="0" smtClean="0"/>
              <a:t>.</a:t>
            </a:r>
            <a:r>
              <a:rPr lang="ja-JP" altLang="en-US" sz="2600" dirty="0" smtClean="0"/>
              <a:t> </a:t>
            </a:r>
            <a:r>
              <a:rPr lang="en-US" altLang="ja-JP" sz="2600" dirty="0" smtClean="0"/>
              <a:t>…</a:t>
            </a:r>
            <a:endParaRPr lang="en-US" altLang="ja-JP" sz="2600" dirty="0"/>
          </a:p>
          <a:p>
            <a:r>
              <a:rPr lang="en-US" altLang="ja-JP" sz="2600" dirty="0"/>
              <a:t>Post-task strategies (2 items)</a:t>
            </a:r>
            <a:endParaRPr lang="ja-JP" altLang="en-US" sz="2600" dirty="0"/>
          </a:p>
          <a:p>
            <a:r>
              <a:rPr lang="en-US" altLang="ja-JP" sz="2600" dirty="0"/>
              <a:t>Look into dictionary about expressions that I was not able to say in the discussion</a:t>
            </a:r>
            <a:r>
              <a:rPr lang="en-US" altLang="ja-JP" sz="2600" dirty="0" smtClean="0"/>
              <a:t>. …</a:t>
            </a:r>
            <a:endParaRPr lang="ja-JP" altLang="en-US" sz="26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15</a:t>
            </a:fld>
            <a:endParaRPr lang="en-US" altLang="ja-JP"/>
          </a:p>
        </p:txBody>
      </p:sp>
    </p:spTree>
    <p:extLst>
      <p:ext uri="{BB962C8B-B14F-4D97-AF65-F5344CB8AC3E}">
        <p14:creationId xmlns:p14="http://schemas.microsoft.com/office/powerpoint/2010/main" val="568096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Likely context of English use for EFL learners</a:t>
            </a:r>
            <a:endParaRPr kumimoji="1" lang="ja-JP" altLang="en-US" sz="2800" dirty="0"/>
          </a:p>
        </p:txBody>
      </p:sp>
      <p:sp>
        <p:nvSpPr>
          <p:cNvPr id="3" name="コンテンツ プレースホルダー 2"/>
          <p:cNvSpPr>
            <a:spLocks noGrp="1"/>
          </p:cNvSpPr>
          <p:nvPr>
            <p:ph idx="1"/>
          </p:nvPr>
        </p:nvSpPr>
        <p:spPr/>
        <p:txBody>
          <a:bodyPr/>
          <a:lstStyle/>
          <a:p>
            <a:r>
              <a:rPr kumimoji="1" lang="en-US" altLang="ja-JP" sz="3600" dirty="0" smtClean="0"/>
              <a:t>“… on practical level, they (speakers of English as an international English) may not need to acquire the full range of registers that is needed by monolingual speakers of English since their use of the language may be largely restricted to formal domains.” (McKay, 2002, p.126)</a:t>
            </a:r>
            <a:endParaRPr kumimoji="1" lang="ja-JP" altLang="en-US" sz="36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16</a:t>
            </a:fld>
            <a:endParaRPr lang="en-US" altLang="ja-JP"/>
          </a:p>
        </p:txBody>
      </p:sp>
    </p:spTree>
    <p:extLst>
      <p:ext uri="{BB962C8B-B14F-4D97-AF65-F5344CB8AC3E}">
        <p14:creationId xmlns:p14="http://schemas.microsoft.com/office/powerpoint/2010/main" val="2827084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smtClean="0"/>
              <a:t>Flow scale items</a:t>
            </a:r>
            <a:endParaRPr kumimoji="1" lang="ja-JP" altLang="en-US" sz="2800" dirty="0"/>
          </a:p>
        </p:txBody>
      </p:sp>
      <p:sp>
        <p:nvSpPr>
          <p:cNvPr id="3" name="コンテンツ プレースホルダー 2"/>
          <p:cNvSpPr>
            <a:spLocks noGrp="1"/>
          </p:cNvSpPr>
          <p:nvPr>
            <p:ph idx="1"/>
          </p:nvPr>
        </p:nvSpPr>
        <p:spPr>
          <a:xfrm>
            <a:off x="179388" y="980728"/>
            <a:ext cx="8785225" cy="5255790"/>
          </a:xfrm>
        </p:spPr>
        <p:txBody>
          <a:bodyPr/>
          <a:lstStyle/>
          <a:p>
            <a:r>
              <a:rPr kumimoji="1" lang="en-US" altLang="ja-JP" sz="3200" dirty="0" smtClean="0"/>
              <a:t>Challenge-skill balance (5 items): </a:t>
            </a:r>
            <a:r>
              <a:rPr lang="en-US" altLang="ja-JP" sz="3200" dirty="0" smtClean="0"/>
              <a:t>This task was an exciting challenge for me, and I enjoyed that I could do what I had to do. …</a:t>
            </a:r>
          </a:p>
          <a:p>
            <a:r>
              <a:rPr kumimoji="1" lang="en-US" altLang="ja-JP" sz="3200" dirty="0" smtClean="0"/>
              <a:t>Attention (4 items): </a:t>
            </a:r>
            <a:r>
              <a:rPr lang="en-US" altLang="ja-JP" sz="3200" dirty="0" smtClean="0"/>
              <a:t>When doing this task, I was completely absorbed in what I was doing. …</a:t>
            </a:r>
          </a:p>
          <a:p>
            <a:r>
              <a:rPr kumimoji="1" lang="en-US" altLang="ja-JP" sz="3200" dirty="0" smtClean="0"/>
              <a:t>Interest (6 items): </a:t>
            </a:r>
            <a:r>
              <a:rPr lang="en-US" altLang="ja-JP" sz="3200" dirty="0" smtClean="0"/>
              <a:t>This task made me curious. …</a:t>
            </a:r>
          </a:p>
          <a:p>
            <a:r>
              <a:rPr kumimoji="1" lang="en-US" altLang="ja-JP" sz="3200" dirty="0" smtClean="0"/>
              <a:t>Control (4 items): During this task I could make my own decisions about how to proceed. …</a:t>
            </a:r>
          </a:p>
          <a:p>
            <a:r>
              <a:rPr lang="en-US" altLang="ja-JP" sz="3200" dirty="0" smtClean="0"/>
              <a:t>Boredom and apathy (8 items): </a:t>
            </a:r>
            <a:r>
              <a:rPr kumimoji="1" lang="en-US" altLang="ja-JP" sz="3200" dirty="0" smtClean="0"/>
              <a:t>I got bored during the task. …</a:t>
            </a:r>
          </a:p>
          <a:p>
            <a:endParaRPr kumimoji="1" lang="ja-JP" altLang="en-US" sz="32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17</a:t>
            </a:fld>
            <a:endParaRPr lang="en-US" altLang="ja-JP"/>
          </a:p>
        </p:txBody>
      </p:sp>
    </p:spTree>
    <p:extLst>
      <p:ext uri="{BB962C8B-B14F-4D97-AF65-F5344CB8AC3E}">
        <p14:creationId xmlns:p14="http://schemas.microsoft.com/office/powerpoint/2010/main" val="487472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Items for attitude survey towards tandem learning</a:t>
            </a:r>
            <a:endParaRPr kumimoji="1" lang="ja-JP" altLang="en-US" dirty="0"/>
          </a:p>
        </p:txBody>
      </p:sp>
      <p:sp>
        <p:nvSpPr>
          <p:cNvPr id="3" name="コンテンツ プレースホルダー 2"/>
          <p:cNvSpPr>
            <a:spLocks noGrp="1"/>
          </p:cNvSpPr>
          <p:nvPr>
            <p:ph idx="1"/>
          </p:nvPr>
        </p:nvSpPr>
        <p:spPr/>
        <p:txBody>
          <a:bodyPr/>
          <a:lstStyle/>
          <a:p>
            <a:pPr marL="514350" indent="-514350">
              <a:buAutoNum type="arabicPeriod"/>
            </a:pPr>
            <a:r>
              <a:rPr kumimoji="1" lang="en-US" altLang="ja-JP" sz="3000" dirty="0" smtClean="0"/>
              <a:t>Tandem learning activities were useful for improving my English proficiency.</a:t>
            </a:r>
          </a:p>
          <a:p>
            <a:pPr marL="514350" indent="-514350">
              <a:buAutoNum type="arabicPeriod"/>
            </a:pPr>
            <a:r>
              <a:rPr lang="en-US" altLang="ja-JP" sz="3000" dirty="0" smtClean="0"/>
              <a:t>Tandem learning activities made me confident in speaking English.</a:t>
            </a:r>
          </a:p>
          <a:p>
            <a:pPr marL="514350" indent="-514350">
              <a:buAutoNum type="arabicPeriod"/>
            </a:pPr>
            <a:r>
              <a:rPr kumimoji="1" lang="en-US" altLang="ja-JP" sz="3000" dirty="0" smtClean="0"/>
              <a:t>Tandem learning activities were useful for reducing anxiety in speaking English.</a:t>
            </a:r>
          </a:p>
          <a:p>
            <a:pPr marL="514350" indent="-514350">
              <a:buAutoNum type="arabicPeriod"/>
            </a:pPr>
            <a:r>
              <a:rPr lang="en-US" altLang="ja-JP" sz="3000" dirty="0" smtClean="0"/>
              <a:t>Tandem learning made me feel study English harder.</a:t>
            </a:r>
          </a:p>
          <a:p>
            <a:pPr marL="514350" indent="-514350">
              <a:buAutoNum type="arabicPeriod"/>
            </a:pPr>
            <a:r>
              <a:rPr kumimoji="1" lang="en-US" altLang="ja-JP" sz="3000" dirty="0" smtClean="0"/>
              <a:t>While doing tandem learning activities, I was absorbed in the task and forgot time passing.</a:t>
            </a:r>
            <a:endParaRPr kumimoji="1" lang="ja-JP" altLang="en-US" sz="30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18</a:t>
            </a:fld>
            <a:endParaRPr lang="en-US" altLang="ja-JP"/>
          </a:p>
        </p:txBody>
      </p:sp>
    </p:spTree>
    <p:extLst>
      <p:ext uri="{BB962C8B-B14F-4D97-AF65-F5344CB8AC3E}">
        <p14:creationId xmlns:p14="http://schemas.microsoft.com/office/powerpoint/2010/main" val="1865420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Purpose of Presentation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a:t>This presentation aims to report on an online language exchange among students in Japan, Hong Kong, and the United States of America. </a:t>
            </a:r>
            <a:endParaRPr lang="en-US" altLang="ja-JP" dirty="0" smtClean="0"/>
          </a:p>
          <a:p>
            <a:r>
              <a:rPr lang="en-US" altLang="ja-JP" dirty="0" smtClean="0"/>
              <a:t>Japanese </a:t>
            </a:r>
            <a:r>
              <a:rPr lang="en-US" altLang="ja-JP" dirty="0"/>
              <a:t>learners of </a:t>
            </a:r>
            <a:r>
              <a:rPr lang="en-US" altLang="ja-JP" dirty="0" smtClean="0"/>
              <a:t>English</a:t>
            </a:r>
            <a:r>
              <a:rPr lang="ja-JP" altLang="en-US" dirty="0"/>
              <a:t> </a:t>
            </a:r>
            <a:r>
              <a:rPr lang="en-US" altLang="ja-JP" dirty="0" smtClean="0"/>
              <a:t>and </a:t>
            </a:r>
            <a:r>
              <a:rPr lang="en-US" altLang="ja-JP" dirty="0"/>
              <a:t>Chinese </a:t>
            </a:r>
            <a:r>
              <a:rPr lang="en-US" altLang="ja-JP" dirty="0" smtClean="0"/>
              <a:t>and </a:t>
            </a:r>
            <a:r>
              <a:rPr lang="en-US" altLang="ja-JP" dirty="0"/>
              <a:t>American learners of Japanese communicated using both English and Japanese via email, text chats, and online video presentations</a:t>
            </a:r>
            <a:r>
              <a:rPr lang="en-US" altLang="ja-JP" dirty="0" smtClean="0"/>
              <a:t>.</a:t>
            </a:r>
          </a:p>
          <a:p>
            <a:r>
              <a:rPr lang="en-US" altLang="ja-JP" dirty="0"/>
              <a:t>Data regarding second language anxiety, flow experience and speaking strategy use were collected from the Japanese students</a:t>
            </a:r>
            <a:r>
              <a:rPr lang="en-US" altLang="ja-JP" dirty="0" smtClean="0"/>
              <a:t>. These results will also be presented.</a:t>
            </a:r>
            <a:endParaRPr kumimoji="1" lang="ja-JP" altLang="en-US"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1</a:t>
            </a:fld>
            <a:endParaRPr lang="en-US" altLang="ja-JP"/>
          </a:p>
        </p:txBody>
      </p:sp>
    </p:spTree>
    <p:extLst>
      <p:ext uri="{BB962C8B-B14F-4D97-AF65-F5344CB8AC3E}">
        <p14:creationId xmlns:p14="http://schemas.microsoft.com/office/powerpoint/2010/main" val="1016596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a:t>Spring semester in 2016</a:t>
            </a:r>
            <a:endParaRPr kumimoji="1" lang="ja-JP" altLang="en-US" sz="3200" dirty="0"/>
          </a:p>
        </p:txBody>
      </p:sp>
      <p:sp>
        <p:nvSpPr>
          <p:cNvPr id="3" name="コンテンツ プレースホルダー 2"/>
          <p:cNvSpPr>
            <a:spLocks noGrp="1"/>
          </p:cNvSpPr>
          <p:nvPr>
            <p:ph idx="1"/>
          </p:nvPr>
        </p:nvSpPr>
        <p:spPr/>
        <p:txBody>
          <a:bodyPr/>
          <a:lstStyle/>
          <a:p>
            <a:pPr marL="514350" indent="-514350">
              <a:buAutoNum type="arabicPeriod"/>
            </a:pPr>
            <a:r>
              <a:rPr lang="en-US" altLang="ja-JP" dirty="0" smtClean="0"/>
              <a:t>Did learners had second language anxiety in tandem learning?</a:t>
            </a:r>
          </a:p>
          <a:p>
            <a:pPr marL="514350" indent="-514350">
              <a:buAutoNum type="arabicPeriod"/>
            </a:pPr>
            <a:r>
              <a:rPr lang="en-US" altLang="ja-JP" dirty="0" smtClean="0"/>
              <a:t>Did learners had flow experience in tandem learning?</a:t>
            </a:r>
          </a:p>
          <a:p>
            <a:pPr marL="514350" indent="-514350">
              <a:buAutoNum type="arabicPeriod"/>
            </a:pPr>
            <a:r>
              <a:rPr lang="en-US" altLang="ja-JP" dirty="0" smtClean="0"/>
              <a:t>Can positive or negative expectation be reflected in the second language anxiety, flow, and post-semester feedback?</a:t>
            </a:r>
          </a:p>
          <a:p>
            <a:pPr marL="514350" indent="-514350">
              <a:buAutoNum type="arabicPeriod"/>
            </a:pPr>
            <a:r>
              <a:rPr kumimoji="1" lang="en-US" altLang="ja-JP" dirty="0" smtClean="0"/>
              <a:t>What reasons did learners express for their attitude towards tandem learning?</a:t>
            </a:r>
            <a:endParaRPr kumimoji="1" lang="ja-JP" altLang="en-US"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19</a:t>
            </a:fld>
            <a:endParaRPr lang="en-US" altLang="ja-JP"/>
          </a:p>
        </p:txBody>
      </p:sp>
    </p:spTree>
    <p:extLst>
      <p:ext uri="{BB962C8B-B14F-4D97-AF65-F5344CB8AC3E}">
        <p14:creationId xmlns:p14="http://schemas.microsoft.com/office/powerpoint/2010/main" val="3226622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Spring semester in 2016</a:t>
            </a:r>
            <a:endParaRPr kumimoji="1" lang="ja-JP" altLang="en-US" sz="3200" dirty="0"/>
          </a:p>
        </p:txBody>
      </p:sp>
      <p:sp>
        <p:nvSpPr>
          <p:cNvPr id="3" name="コンテンツ プレースホルダー 2"/>
          <p:cNvSpPr>
            <a:spLocks noGrp="1"/>
          </p:cNvSpPr>
          <p:nvPr>
            <p:ph idx="1"/>
          </p:nvPr>
        </p:nvSpPr>
        <p:spPr/>
        <p:txBody>
          <a:bodyPr/>
          <a:lstStyle/>
          <a:p>
            <a:r>
              <a:rPr lang="en-US" altLang="ja-JP" dirty="0" smtClean="0"/>
              <a:t>Second language anxiety (over 100 is considered being anxious)</a:t>
            </a:r>
            <a:endParaRPr lang="ja-JP" altLang="en-US" dirty="0"/>
          </a:p>
          <a:p>
            <a:r>
              <a:rPr lang="ja-JP" altLang="en-US" dirty="0"/>
              <a:t>　</a:t>
            </a:r>
            <a:r>
              <a:rPr lang="en-US" altLang="ja-JP" dirty="0" smtClean="0"/>
              <a:t>32 out of 34 students replied.</a:t>
            </a:r>
            <a:endParaRPr lang="ja-JP" altLang="en-US" dirty="0"/>
          </a:p>
          <a:p>
            <a:r>
              <a:rPr lang="ja-JP" altLang="en-US" dirty="0"/>
              <a:t>　</a:t>
            </a:r>
            <a:r>
              <a:rPr lang="en-US" altLang="ja-JP" dirty="0" smtClean="0"/>
              <a:t>Mean</a:t>
            </a:r>
            <a:r>
              <a:rPr lang="ja-JP" altLang="en-US" dirty="0" smtClean="0"/>
              <a:t>：</a:t>
            </a:r>
            <a:r>
              <a:rPr lang="en-US" altLang="ja-JP" dirty="0"/>
              <a:t>106.7</a:t>
            </a:r>
            <a:r>
              <a:rPr lang="ja-JP" altLang="en-US" dirty="0"/>
              <a:t>　　</a:t>
            </a:r>
            <a:r>
              <a:rPr lang="en-US" altLang="ja-JP" dirty="0" smtClean="0"/>
              <a:t>SD</a:t>
            </a:r>
            <a:r>
              <a:rPr lang="ja-JP" altLang="en-US" dirty="0" smtClean="0"/>
              <a:t>：</a:t>
            </a:r>
            <a:r>
              <a:rPr lang="en-US" altLang="ja-JP" dirty="0"/>
              <a:t>17.2</a:t>
            </a:r>
          </a:p>
          <a:p>
            <a:r>
              <a:rPr lang="ja-JP" altLang="en-US" dirty="0"/>
              <a:t>　</a:t>
            </a:r>
            <a:r>
              <a:rPr lang="en-US" altLang="ja-JP" dirty="0" smtClean="0"/>
              <a:t>Max</a:t>
            </a:r>
            <a:r>
              <a:rPr lang="ja-JP" altLang="en-US" dirty="0" smtClean="0"/>
              <a:t>：</a:t>
            </a:r>
            <a:r>
              <a:rPr lang="en-US" altLang="ja-JP" dirty="0"/>
              <a:t>153</a:t>
            </a:r>
            <a:r>
              <a:rPr lang="ja-JP" altLang="en-US" dirty="0"/>
              <a:t>　</a:t>
            </a:r>
            <a:r>
              <a:rPr lang="en-US" altLang="ja-JP" dirty="0" smtClean="0"/>
              <a:t>Min</a:t>
            </a:r>
            <a:r>
              <a:rPr lang="ja-JP" altLang="en-US" dirty="0" smtClean="0"/>
              <a:t>：</a:t>
            </a:r>
            <a:r>
              <a:rPr lang="en-US" altLang="ja-JP" dirty="0"/>
              <a:t>78</a:t>
            </a:r>
          </a:p>
          <a:p>
            <a:endParaRPr lang="en-US" altLang="ja-JP" dirty="0" smtClean="0"/>
          </a:p>
          <a:p>
            <a:r>
              <a:rPr lang="en-US" altLang="ja-JP" dirty="0" smtClean="0"/>
              <a:t>Flow experience (over 81 is considered having flow)</a:t>
            </a:r>
            <a:endParaRPr lang="ja-JP" altLang="en-US" dirty="0"/>
          </a:p>
          <a:p>
            <a:r>
              <a:rPr lang="ja-JP" altLang="en-US" dirty="0"/>
              <a:t>　</a:t>
            </a:r>
            <a:r>
              <a:rPr lang="en-US" altLang="ja-JP" dirty="0" smtClean="0"/>
              <a:t>16 students that accomplished text chats</a:t>
            </a:r>
          </a:p>
          <a:p>
            <a:r>
              <a:rPr lang="ja-JP" altLang="en-US" dirty="0"/>
              <a:t>　</a:t>
            </a:r>
            <a:r>
              <a:rPr lang="en-US" altLang="ja-JP" dirty="0" smtClean="0"/>
              <a:t>Mean</a:t>
            </a:r>
            <a:r>
              <a:rPr lang="ja-JP" altLang="en-US" dirty="0" smtClean="0"/>
              <a:t>：</a:t>
            </a:r>
            <a:r>
              <a:rPr lang="en-US" altLang="ja-JP" dirty="0"/>
              <a:t>92.8</a:t>
            </a:r>
            <a:r>
              <a:rPr lang="ja-JP" altLang="en-US" dirty="0"/>
              <a:t>　　</a:t>
            </a:r>
            <a:r>
              <a:rPr lang="en-US" altLang="ja-JP" dirty="0" smtClean="0"/>
              <a:t>SD</a:t>
            </a:r>
            <a:r>
              <a:rPr lang="ja-JP" altLang="en-US" dirty="0" smtClean="0"/>
              <a:t>：</a:t>
            </a:r>
            <a:r>
              <a:rPr lang="en-US" altLang="ja-JP" dirty="0"/>
              <a:t>8.8</a:t>
            </a:r>
          </a:p>
          <a:p>
            <a:r>
              <a:rPr lang="ja-JP" altLang="en-US" dirty="0"/>
              <a:t>　</a:t>
            </a:r>
            <a:r>
              <a:rPr lang="en-US" altLang="ja-JP" dirty="0" smtClean="0"/>
              <a:t>Max</a:t>
            </a:r>
            <a:r>
              <a:rPr lang="ja-JP" altLang="en-US" dirty="0" smtClean="0"/>
              <a:t>：</a:t>
            </a:r>
            <a:r>
              <a:rPr lang="en-US" altLang="ja-JP" dirty="0"/>
              <a:t>108</a:t>
            </a:r>
            <a:r>
              <a:rPr lang="ja-JP" altLang="en-US" dirty="0"/>
              <a:t>　　</a:t>
            </a:r>
            <a:r>
              <a:rPr lang="en-US" altLang="ja-JP" dirty="0" smtClean="0"/>
              <a:t>Min</a:t>
            </a:r>
            <a:r>
              <a:rPr lang="ja-JP" altLang="en-US" dirty="0" smtClean="0"/>
              <a:t>：</a:t>
            </a:r>
            <a:r>
              <a:rPr lang="en-US" altLang="ja-JP" dirty="0"/>
              <a:t>78</a:t>
            </a:r>
          </a:p>
          <a:p>
            <a:endParaRPr kumimoji="1" lang="ja-JP" altLang="en-US"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20</a:t>
            </a:fld>
            <a:endParaRPr lang="en-US" altLang="ja-JP"/>
          </a:p>
        </p:txBody>
      </p:sp>
    </p:spTree>
    <p:extLst>
      <p:ext uri="{BB962C8B-B14F-4D97-AF65-F5344CB8AC3E}">
        <p14:creationId xmlns:p14="http://schemas.microsoft.com/office/powerpoint/2010/main" val="3882276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Student feedback in spring semester, 2016</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3200" dirty="0" smtClean="0"/>
              <a:t>Pre-semester</a:t>
            </a:r>
          </a:p>
          <a:p>
            <a:r>
              <a:rPr lang="en-US" altLang="ja-JP" sz="3200" dirty="0" smtClean="0"/>
              <a:t>Do you feel anxiety about email exchanges and text chat with overseas students?</a:t>
            </a:r>
          </a:p>
          <a:p>
            <a:r>
              <a:rPr kumimoji="1" lang="en-US" altLang="ja-JP" sz="3200" dirty="0" smtClean="0"/>
              <a:t>Are you looking forward to exchanging emails and having text chats with overseas students?</a:t>
            </a:r>
          </a:p>
          <a:p>
            <a:r>
              <a:rPr lang="en-US" altLang="ja-JP" sz="3200" dirty="0" smtClean="0"/>
              <a:t>Do you want to avoid exchanging emails and having text chats with overseas students if it is allowed?</a:t>
            </a:r>
            <a:endParaRPr kumimoji="1" lang="ja-JP" altLang="en-US" sz="32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21</a:t>
            </a:fld>
            <a:endParaRPr lang="en-US" altLang="ja-JP"/>
          </a:p>
        </p:txBody>
      </p:sp>
    </p:spTree>
    <p:extLst>
      <p:ext uri="{BB962C8B-B14F-4D97-AF65-F5344CB8AC3E}">
        <p14:creationId xmlns:p14="http://schemas.microsoft.com/office/powerpoint/2010/main" val="2323586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273844"/>
            <a:ext cx="8713092" cy="509587"/>
          </a:xfrm>
        </p:spPr>
        <p:txBody>
          <a:bodyPr/>
          <a:lstStyle/>
          <a:p>
            <a:r>
              <a:rPr kumimoji="1" lang="en-US" altLang="ja-JP" sz="2000" dirty="0" smtClean="0"/>
              <a:t>Three learners each for positive and negative expectation towards tandem learning activities: Anxiety scale, Flow, and post-semester feedback</a:t>
            </a:r>
            <a:endParaRPr kumimoji="1" lang="ja-JP" altLang="en-US" sz="20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22</a:t>
            </a:fld>
            <a:endParaRPr lang="en-US" altLang="ja-JP"/>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096629912"/>
              </p:ext>
            </p:extLst>
          </p:nvPr>
        </p:nvGraphicFramePr>
        <p:xfrm>
          <a:off x="323528" y="1196756"/>
          <a:ext cx="8568952" cy="4639412"/>
        </p:xfrm>
        <a:graphic>
          <a:graphicData uri="http://schemas.openxmlformats.org/drawingml/2006/table">
            <a:tbl>
              <a:tblPr>
                <a:tableStyleId>{5C22544A-7EE6-4342-B048-85BDC9FD1C3A}</a:tableStyleId>
              </a:tblPr>
              <a:tblGrid>
                <a:gridCol w="262226"/>
                <a:gridCol w="1066384"/>
                <a:gridCol w="1325697"/>
                <a:gridCol w="1369400"/>
                <a:gridCol w="1281992"/>
                <a:gridCol w="1325697"/>
                <a:gridCol w="1398537"/>
                <a:gridCol w="539019"/>
              </a:tblGrid>
              <a:tr h="241752">
                <a:tc gridSpan="2">
                  <a:txBody>
                    <a:bodyPr/>
                    <a:lstStyle/>
                    <a:p>
                      <a:pPr algn="l" fontAlgn="ctr"/>
                      <a:r>
                        <a:rPr lang="en-US" altLang="ja-JP" sz="1100" u="none" strike="noStrike" dirty="0" smtClean="0">
                          <a:effectLst/>
                        </a:rPr>
                        <a:t>Pretest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41752">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gridSpan="3">
                  <a:txBody>
                    <a:bodyPr/>
                    <a:lstStyle/>
                    <a:p>
                      <a:pPr algn="ctr" fontAlgn="ctr"/>
                      <a:r>
                        <a:rPr lang="en-US" sz="1100" u="none" strike="noStrike" dirty="0">
                          <a:effectLst/>
                        </a:rPr>
                        <a:t>Email</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100" u="none" strike="noStrike">
                          <a:effectLst/>
                        </a:rPr>
                        <a:t>Text chat</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41752">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b="0" i="0" u="none" strike="noStrike" dirty="0" smtClean="0">
                          <a:solidFill>
                            <a:schemeClr val="dk1"/>
                          </a:solidFill>
                          <a:effectLst/>
                          <a:latin typeface="+mn-lt"/>
                          <a:ea typeface="+mn-ea"/>
                        </a:rPr>
                        <a:t>Anxious?</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u="none" strike="noStrike" dirty="0" smtClean="0">
                          <a:effectLst/>
                        </a:rPr>
                        <a:t>Looking forward?</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u="none" strike="noStrike" dirty="0" smtClean="0">
                          <a:effectLst/>
                        </a:rPr>
                        <a:t>Want to avoid?</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b="0" i="0" u="none" strike="noStrike" dirty="0" smtClean="0">
                          <a:solidFill>
                            <a:schemeClr val="dk1"/>
                          </a:solidFill>
                          <a:effectLst/>
                          <a:latin typeface="+mn-lt"/>
                          <a:ea typeface="+mn-ea"/>
                        </a:rPr>
                        <a:t>Anxious?</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b="0" i="0" u="none" strike="noStrike" dirty="0" smtClean="0">
                          <a:solidFill>
                            <a:schemeClr val="dk1"/>
                          </a:solidFill>
                          <a:effectLst/>
                          <a:latin typeface="+mn-lt"/>
                          <a:ea typeface="+mn-ea"/>
                        </a:rPr>
                        <a:t>Looking</a:t>
                      </a:r>
                      <a:r>
                        <a:rPr lang="en-US" altLang="ja-JP" sz="1100" b="0" i="0" u="none" strike="noStrike" baseline="0" dirty="0" smtClean="0">
                          <a:solidFill>
                            <a:schemeClr val="dk1"/>
                          </a:solidFill>
                          <a:effectLst/>
                          <a:latin typeface="+mn-lt"/>
                          <a:ea typeface="+mn-ea"/>
                        </a:rPr>
                        <a:t> forward?</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b="0" i="0" u="none" strike="noStrike" dirty="0" smtClean="0">
                          <a:solidFill>
                            <a:schemeClr val="dk1"/>
                          </a:solidFill>
                          <a:effectLst/>
                          <a:latin typeface="+mn-lt"/>
                          <a:ea typeface="+mn-ea"/>
                        </a:rPr>
                        <a:t>Want</a:t>
                      </a:r>
                      <a:r>
                        <a:rPr lang="en-US" altLang="ja-JP" sz="1100" b="0" i="0" u="none" strike="noStrike" baseline="0" dirty="0" smtClean="0">
                          <a:solidFill>
                            <a:schemeClr val="dk1"/>
                          </a:solidFill>
                          <a:effectLst/>
                          <a:latin typeface="+mn-lt"/>
                          <a:ea typeface="+mn-ea"/>
                        </a:rPr>
                        <a:t> to avoid?</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sz="1100" u="none" strike="noStrike">
                          <a:effectLst/>
                        </a:rPr>
                        <a:t>FLCAS</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41752">
                <a:tc>
                  <a:txBody>
                    <a:bodyPr/>
                    <a:lstStyle/>
                    <a:p>
                      <a:pPr algn="ctr" fontAlgn="ctr"/>
                      <a:r>
                        <a:rPr lang="en-US" sz="1100" u="none" strike="noStrike" dirty="0">
                          <a:effectLst/>
                        </a:rPr>
                        <a:t>A</a:t>
                      </a:r>
                      <a:endParaRPr 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No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Very</a:t>
                      </a:r>
                      <a:r>
                        <a:rPr lang="en-US" altLang="ja-JP" sz="1100" b="0" i="0" u="none" strike="noStrike" baseline="0" dirty="0" smtClean="0">
                          <a:solidFill>
                            <a:schemeClr val="dk1"/>
                          </a:solidFill>
                          <a:effectLst/>
                          <a:latin typeface="+mn-lt"/>
                          <a:ea typeface="+mn-ea"/>
                        </a:rPr>
                        <a:t>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OK</a:t>
                      </a:r>
                      <a:r>
                        <a:rPr lang="en-US" altLang="ja-JP" sz="1100" b="0" i="0" u="none" strike="noStrike" baseline="0" dirty="0" smtClean="0">
                          <a:solidFill>
                            <a:schemeClr val="dk1"/>
                          </a:solidFill>
                          <a:effectLst/>
                          <a:latin typeface="+mn-lt"/>
                          <a:ea typeface="+mn-ea"/>
                        </a:rPr>
                        <a:t> to do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No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Very</a:t>
                      </a:r>
                      <a:r>
                        <a:rPr lang="en-US" altLang="ja-JP" sz="1100" b="0" i="0" u="none" strike="noStrike" baseline="0" dirty="0" smtClean="0">
                          <a:solidFill>
                            <a:schemeClr val="dk1"/>
                          </a:solidFill>
                          <a:effectLst/>
                          <a:latin typeface="+mn-lt"/>
                          <a:ea typeface="+mn-ea"/>
                        </a:rPr>
                        <a:t>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OK</a:t>
                      </a:r>
                      <a:r>
                        <a:rPr lang="en-US" altLang="ja-JP" sz="1100" b="0" i="0" u="none" strike="noStrike" baseline="0" dirty="0" smtClean="0">
                          <a:solidFill>
                            <a:schemeClr val="dk1"/>
                          </a:solidFill>
                          <a:effectLst/>
                          <a:latin typeface="+mn-lt"/>
                          <a:ea typeface="+mn-ea"/>
                        </a:rPr>
                        <a:t> to do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a:effectLst/>
                        </a:rPr>
                        <a:t>78</a:t>
                      </a:r>
                      <a:endParaRPr lang="en-US" altLang="ja-JP" sz="1100" b="0" i="0" u="none" strike="noStrike">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r>
              <a:tr h="241752">
                <a:tc>
                  <a:txBody>
                    <a:bodyPr/>
                    <a:lstStyle/>
                    <a:p>
                      <a:pPr algn="ctr" fontAlgn="ctr"/>
                      <a:r>
                        <a:rPr lang="en-US" sz="1100" u="none" strike="noStrike">
                          <a:effectLst/>
                        </a:rPr>
                        <a:t>B</a:t>
                      </a:r>
                      <a:endParaRPr lang="en-US" sz="1100" b="0" i="0" u="none" strike="noStrike">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A little</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Very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OK</a:t>
                      </a:r>
                      <a:r>
                        <a:rPr lang="en-US" altLang="ja-JP" sz="1100" b="0" i="0" u="none" strike="noStrike" baseline="0" dirty="0" smtClean="0">
                          <a:solidFill>
                            <a:schemeClr val="dk1"/>
                          </a:solidFill>
                          <a:effectLst/>
                          <a:latin typeface="+mn-lt"/>
                          <a:ea typeface="+mn-ea"/>
                        </a:rPr>
                        <a:t> to do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A little</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Very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OK</a:t>
                      </a:r>
                      <a:r>
                        <a:rPr lang="en-US" altLang="ja-JP" sz="1100" b="0" i="0" u="none" strike="noStrike" baseline="0" dirty="0" smtClean="0">
                          <a:solidFill>
                            <a:schemeClr val="dk1"/>
                          </a:solidFill>
                          <a:effectLst/>
                          <a:latin typeface="+mn-lt"/>
                          <a:ea typeface="+mn-ea"/>
                        </a:rPr>
                        <a:t> to do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a:effectLst/>
                        </a:rPr>
                        <a:t>87</a:t>
                      </a:r>
                      <a:endParaRPr lang="en-US" altLang="ja-JP" sz="1100" b="0" i="0" u="none" strike="noStrike">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r>
              <a:tr h="241752">
                <a:tc>
                  <a:txBody>
                    <a:bodyPr/>
                    <a:lstStyle/>
                    <a:p>
                      <a:pPr algn="ctr" fontAlgn="ctr"/>
                      <a:r>
                        <a:rPr lang="en-US" sz="1100" u="none" strike="noStrike">
                          <a:effectLst/>
                        </a:rPr>
                        <a:t>C</a:t>
                      </a:r>
                      <a:endParaRPr lang="en-US" sz="1100" b="0" i="0" u="none" strike="noStrike">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A</a:t>
                      </a:r>
                      <a:r>
                        <a:rPr lang="en-US" altLang="ja-JP" sz="1100" b="0" i="0" u="none" strike="noStrike" baseline="0" dirty="0" smtClean="0">
                          <a:solidFill>
                            <a:schemeClr val="dk1"/>
                          </a:solidFill>
                          <a:effectLst/>
                          <a:latin typeface="+mn-lt"/>
                          <a:ea typeface="+mn-ea"/>
                        </a:rPr>
                        <a:t> little</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OK</a:t>
                      </a:r>
                      <a:r>
                        <a:rPr lang="en-US" altLang="ja-JP" sz="1100" b="0" i="0" u="none" strike="noStrike" baseline="0" dirty="0" smtClean="0">
                          <a:solidFill>
                            <a:schemeClr val="dk1"/>
                          </a:solidFill>
                          <a:effectLst/>
                          <a:latin typeface="+mn-lt"/>
                          <a:ea typeface="+mn-ea"/>
                        </a:rPr>
                        <a:t> to do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A little</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b="0" i="0" u="none" strike="noStrike" dirty="0" smtClean="0">
                          <a:solidFill>
                            <a:schemeClr val="dk1"/>
                          </a:solidFill>
                          <a:effectLst/>
                          <a:latin typeface="+mn-lt"/>
                          <a:ea typeface="+mn-ea"/>
                        </a:rPr>
                        <a:t>OK</a:t>
                      </a:r>
                      <a:r>
                        <a:rPr lang="en-US" altLang="ja-JP" sz="1100" b="0" i="0" u="none" strike="noStrike" baseline="0" dirty="0" smtClean="0">
                          <a:solidFill>
                            <a:schemeClr val="dk1"/>
                          </a:solidFill>
                          <a:effectLst/>
                          <a:latin typeface="+mn-lt"/>
                          <a:ea typeface="+mn-ea"/>
                        </a:rPr>
                        <a:t> to do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a:effectLst/>
                        </a:rPr>
                        <a:t>98</a:t>
                      </a:r>
                      <a:endParaRPr lang="en-US" altLang="ja-JP"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r>
              <a:tr h="241752">
                <a:tc>
                  <a:txBody>
                    <a:bodyPr/>
                    <a:lstStyle/>
                    <a:p>
                      <a:pPr algn="ctr" fontAlgn="ctr"/>
                      <a:r>
                        <a:rPr lang="en-US" sz="1100" u="none" strike="noStrike" dirty="0">
                          <a:effectLst/>
                        </a:rPr>
                        <a:t>D</a:t>
                      </a:r>
                      <a:endParaRPr 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Very anxious</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If</a:t>
                      </a:r>
                      <a:r>
                        <a:rPr lang="en-US" altLang="ja-JP" sz="1100" b="0" i="0" u="none" strike="noStrike" baseline="0" dirty="0" smtClean="0">
                          <a:solidFill>
                            <a:schemeClr val="dk1"/>
                          </a:solidFill>
                          <a:effectLst/>
                          <a:latin typeface="+mn-lt"/>
                          <a:ea typeface="+mn-ea"/>
                        </a:rPr>
                        <a:t> possible</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Very anxious</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If</a:t>
                      </a:r>
                      <a:r>
                        <a:rPr lang="en-US" altLang="ja-JP" sz="1100" b="0" i="0" u="none" strike="noStrike" baseline="0" dirty="0" smtClean="0">
                          <a:solidFill>
                            <a:schemeClr val="dk1"/>
                          </a:solidFill>
                          <a:effectLst/>
                          <a:latin typeface="+mn-lt"/>
                          <a:ea typeface="+mn-ea"/>
                        </a:rPr>
                        <a:t> possible</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a:effectLst/>
                        </a:rPr>
                        <a:t>125</a:t>
                      </a:r>
                      <a:endParaRPr lang="en-US" altLang="ja-JP" sz="1100" b="0" i="0" u="none" strike="noStrike">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r>
              <a:tr h="241752">
                <a:tc>
                  <a:txBody>
                    <a:bodyPr/>
                    <a:lstStyle/>
                    <a:p>
                      <a:pPr algn="ctr" fontAlgn="ctr"/>
                      <a:r>
                        <a:rPr lang="en-US" sz="1100" u="none" strike="noStrike">
                          <a:effectLst/>
                        </a:rPr>
                        <a:t>E</a:t>
                      </a:r>
                      <a:endParaRPr lang="en-US" sz="1100" b="0" i="0" u="none" strike="noStrike">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Very anxious</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No</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Absolutely</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Very anxious</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No</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Absolutely</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a:effectLst/>
                        </a:rPr>
                        <a:t>130</a:t>
                      </a:r>
                      <a:endParaRPr lang="en-US" altLang="ja-JP" sz="1100" b="0" i="0" u="none" strike="noStrike">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r>
              <a:tr h="241752">
                <a:tc>
                  <a:txBody>
                    <a:bodyPr/>
                    <a:lstStyle/>
                    <a:p>
                      <a:pPr algn="ctr" fontAlgn="ctr"/>
                      <a:r>
                        <a:rPr lang="en-US" sz="1100" u="none" strike="noStrike">
                          <a:effectLst/>
                        </a:rPr>
                        <a:t>F</a:t>
                      </a:r>
                      <a:endParaRPr lang="en-US" sz="1100" b="0" i="0" u="none" strike="noStrike">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Very anxious</a:t>
                      </a: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Absolutely</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Very anxious</a:t>
                      </a: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If</a:t>
                      </a:r>
                      <a:r>
                        <a:rPr lang="en-US" altLang="ja-JP" sz="1100" b="0" i="0" u="none" strike="noStrike" baseline="0" dirty="0" smtClean="0">
                          <a:solidFill>
                            <a:schemeClr val="dk1"/>
                          </a:solidFill>
                          <a:effectLst/>
                          <a:latin typeface="+mn-lt"/>
                          <a:ea typeface="+mn-ea"/>
                        </a:rPr>
                        <a:t> possible</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a:effectLst/>
                        </a:rPr>
                        <a:t>153</a:t>
                      </a:r>
                      <a:endParaRPr lang="en-US" altLang="ja-JP"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r>
              <a:tr h="241752">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41752">
                <a:tc gridSpan="2">
                  <a:txBody>
                    <a:bodyPr/>
                    <a:lstStyle/>
                    <a:p>
                      <a:pPr algn="l" fontAlgn="ctr"/>
                      <a:r>
                        <a:rPr lang="en-US" altLang="ja-JP" sz="1100" b="0" i="0" u="none" strike="noStrike" dirty="0" smtClean="0">
                          <a:solidFill>
                            <a:srgbClr val="000000"/>
                          </a:solidFill>
                          <a:effectLst/>
                          <a:latin typeface="+mn-lt"/>
                          <a:ea typeface="ＭＳ Ｐゴシック" panose="020B0600070205080204" pitchFamily="50" charset="-128"/>
                        </a:rPr>
                        <a:t>Posttest</a:t>
                      </a:r>
                      <a:endParaRPr lang="ja-JP" altLang="en-US" sz="1100" b="0" i="0" u="none" strike="noStrike" dirty="0">
                        <a:solidFill>
                          <a:srgbClr val="000000"/>
                        </a:solidFill>
                        <a:effectLst/>
                        <a:latin typeface="+mn-lt"/>
                        <a:ea typeface="ＭＳ Ｐゴシック" panose="020B0600070205080204" pitchFamily="50" charset="-128"/>
                      </a:endParaRPr>
                    </a:p>
                  </a:txBody>
                  <a:tcPr marL="7620" marR="7620" marT="7620" marB="0" anchor="ctr"/>
                </a:tc>
                <a:tc hMerge="1">
                  <a:txBody>
                    <a:bodyPr/>
                    <a:lstStyle/>
                    <a:p>
                      <a:endParaRPr kumimoji="1" lang="ja-JP" altLang="en-US"/>
                    </a:p>
                  </a:txBody>
                  <a:tcP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41752">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gridSpan="3">
                  <a:txBody>
                    <a:bodyPr/>
                    <a:lstStyle/>
                    <a:p>
                      <a:pPr algn="ctr" fontAlgn="ctr"/>
                      <a:r>
                        <a:rPr lang="en-US" sz="1100" u="none" strike="noStrike">
                          <a:effectLst/>
                        </a:rPr>
                        <a:t>Email</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1100" u="none" strike="noStrike" dirty="0">
                          <a:effectLst/>
                        </a:rPr>
                        <a:t>Text chat</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41752">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u="none" strike="noStrike" dirty="0" smtClean="0">
                          <a:effectLst/>
                        </a:rPr>
                        <a:t>Did you enjoy?</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u="none" strike="noStrike" dirty="0" smtClean="0">
                          <a:effectLst/>
                        </a:rPr>
                        <a:t>Went well?</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u="none" strike="noStrike" dirty="0" smtClean="0">
                          <a:effectLst/>
                        </a:rPr>
                        <a:t>Want to do again?</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u="none" strike="noStrike" dirty="0" smtClean="0">
                          <a:effectLst/>
                        </a:rPr>
                        <a:t>Did you enjoy?</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u="none" strike="noStrike" dirty="0" smtClean="0">
                          <a:effectLst/>
                        </a:rPr>
                        <a:t>Went well?</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u="none" strike="noStrike" dirty="0" smtClean="0">
                          <a:effectLst/>
                        </a:rPr>
                        <a:t>Want to do again?</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sz="1100" u="none" strike="noStrike">
                          <a:effectLst/>
                        </a:rPr>
                        <a:t>FLOW</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41752">
                <a:tc>
                  <a:txBody>
                    <a:bodyPr/>
                    <a:lstStyle/>
                    <a:p>
                      <a:pPr algn="ctr" fontAlgn="ctr"/>
                      <a:r>
                        <a:rPr lang="en-US" sz="1100" u="none" strike="noStrike" dirty="0">
                          <a:effectLst/>
                        </a:rPr>
                        <a:t>A</a:t>
                      </a:r>
                      <a:endParaRPr 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No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No</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Very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Very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a:effectLst/>
                        </a:rPr>
                        <a:t>99</a:t>
                      </a:r>
                      <a:endParaRPr lang="en-US" altLang="ja-JP" sz="1100" b="0" i="0" u="none" strike="noStrike">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r>
              <a:tr h="287876">
                <a:tc>
                  <a:txBody>
                    <a:bodyPr/>
                    <a:lstStyle/>
                    <a:p>
                      <a:pPr algn="ctr" fontAlgn="ctr"/>
                      <a:r>
                        <a:rPr lang="en-US" sz="1100" u="none" strike="noStrike">
                          <a:effectLst/>
                        </a:rPr>
                        <a:t>B</a:t>
                      </a:r>
                      <a:endParaRPr lang="en-US" sz="1100" b="0" i="0" u="none" strike="noStrike">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Very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Very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a:effectLst/>
                        </a:rPr>
                        <a:t>102</a:t>
                      </a:r>
                      <a:endParaRPr lang="en-US" altLang="ja-JP"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r>
              <a:tr h="241752">
                <a:tc>
                  <a:txBody>
                    <a:bodyPr/>
                    <a:lstStyle/>
                    <a:p>
                      <a:pPr algn="ctr" fontAlgn="ctr"/>
                      <a:r>
                        <a:rPr lang="en-US" sz="1100" u="none" strike="noStrike">
                          <a:effectLst/>
                        </a:rPr>
                        <a:t>C</a:t>
                      </a:r>
                      <a:endParaRPr lang="en-US" sz="1100" b="0" i="0" u="none" strike="noStrike">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Very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c>
                  <a:txBody>
                    <a:bodyPr/>
                    <a:lstStyle/>
                    <a:p>
                      <a:pPr algn="ctr" fontAlgn="ctr"/>
                      <a:r>
                        <a:rPr lang="en-US" altLang="ja-JP" sz="1100" u="none" strike="noStrike" dirty="0">
                          <a:effectLst/>
                        </a:rPr>
                        <a:t>100</a:t>
                      </a:r>
                      <a:endParaRPr lang="en-US" altLang="ja-JP"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46CA38"/>
                    </a:solidFill>
                  </a:tcPr>
                </a:tc>
              </a:tr>
              <a:tr h="241752">
                <a:tc>
                  <a:txBody>
                    <a:bodyPr/>
                    <a:lstStyle/>
                    <a:p>
                      <a:pPr algn="ctr" fontAlgn="ctr"/>
                      <a:r>
                        <a:rPr lang="en-US" sz="1100" u="none" strike="noStrike" dirty="0" smtClean="0">
                          <a:effectLst/>
                        </a:rPr>
                        <a:t>D</a:t>
                      </a:r>
                      <a:endParaRPr 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a:effectLst/>
                        </a:rPr>
                        <a:t>98</a:t>
                      </a:r>
                      <a:endParaRPr lang="en-US" altLang="ja-JP"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r>
              <a:tr h="241752">
                <a:tc>
                  <a:txBody>
                    <a:bodyPr/>
                    <a:lstStyle/>
                    <a:p>
                      <a:pPr algn="ctr" fontAlgn="ctr"/>
                      <a:r>
                        <a:rPr lang="en-US" sz="1100" u="none" strike="noStrike">
                          <a:effectLst/>
                        </a:rPr>
                        <a:t>E</a:t>
                      </a:r>
                      <a:endParaRPr lang="en-US" sz="1100" b="0" i="0" u="none" strike="noStrike">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Very much</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a:effectLst/>
                        </a:rPr>
                        <a:t>100</a:t>
                      </a:r>
                      <a:endParaRPr lang="en-US" altLang="ja-JP"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r>
              <a:tr h="241752">
                <a:tc>
                  <a:txBody>
                    <a:bodyPr/>
                    <a:lstStyle/>
                    <a:p>
                      <a:pPr algn="ctr" fontAlgn="ctr"/>
                      <a:r>
                        <a:rPr lang="en-US" sz="1100" u="none" strike="noStrike">
                          <a:effectLst/>
                        </a:rPr>
                        <a:t>F</a:t>
                      </a:r>
                      <a:endParaRPr lang="en-US" sz="1100" b="0" i="0" u="none" strike="noStrike">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Reasonably well</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b="0" i="0" u="none" strike="noStrike" dirty="0" smtClean="0">
                          <a:solidFill>
                            <a:schemeClr val="dk1"/>
                          </a:solidFill>
                          <a:effectLst/>
                          <a:latin typeface="+mn-lt"/>
                          <a:ea typeface="+mn-ea"/>
                        </a:rPr>
                        <a:t>Much</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No</a:t>
                      </a:r>
                      <a:endParaRPr lang="ja-JP" altLang="en-US"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smtClean="0">
                          <a:effectLst/>
                        </a:rPr>
                        <a:t>OK</a:t>
                      </a:r>
                      <a:endParaRPr lang="ja-JP" altLang="en-US" sz="1100" b="0" i="0" u="none" strike="noStrike" dirty="0">
                        <a:solidFill>
                          <a:srgbClr val="0061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c>
                  <a:txBody>
                    <a:bodyPr/>
                    <a:lstStyle/>
                    <a:p>
                      <a:pPr algn="ctr" fontAlgn="ctr"/>
                      <a:r>
                        <a:rPr lang="en-US" altLang="ja-JP" sz="1100" u="none" strike="noStrike" dirty="0">
                          <a:effectLst/>
                        </a:rPr>
                        <a:t>82</a:t>
                      </a:r>
                      <a:endParaRPr lang="en-US" altLang="ja-JP" sz="1100" b="0" i="0" u="none" strike="noStrike" dirty="0">
                        <a:solidFill>
                          <a:srgbClr val="9C0006"/>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DB8D96"/>
                    </a:solidFill>
                  </a:tcPr>
                </a:tc>
              </a:tr>
            </a:tbl>
          </a:graphicData>
        </a:graphic>
      </p:graphicFrame>
    </p:spTree>
    <p:extLst>
      <p:ext uri="{BB962C8B-B14F-4D97-AF65-F5344CB8AC3E}">
        <p14:creationId xmlns:p14="http://schemas.microsoft.com/office/powerpoint/2010/main" val="32899681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Attitude towards Tandem Learning in Opinion Essay</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321386859"/>
              </p:ext>
            </p:extLst>
          </p:nvPr>
        </p:nvGraphicFramePr>
        <p:xfrm>
          <a:off x="179388" y="1052736"/>
          <a:ext cx="8785225" cy="5655423"/>
        </p:xfrm>
        <a:graphic>
          <a:graphicData uri="http://schemas.openxmlformats.org/drawingml/2006/table">
            <a:tbl>
              <a:tblPr>
                <a:tableStyleId>{5C22544A-7EE6-4342-B048-85BDC9FD1C3A}</a:tableStyleId>
              </a:tblPr>
              <a:tblGrid>
                <a:gridCol w="288156"/>
                <a:gridCol w="1008112"/>
                <a:gridCol w="2088232"/>
                <a:gridCol w="2448272"/>
                <a:gridCol w="2952453"/>
              </a:tblGrid>
              <a:tr h="524963">
                <a:tc>
                  <a:txBody>
                    <a:bodyPr/>
                    <a:lstStyle/>
                    <a:p>
                      <a:pPr algn="l" fontAlgn="ct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tc>
                <a:tc>
                  <a:txBody>
                    <a:bodyPr/>
                    <a:lstStyle/>
                    <a:p>
                      <a:pPr algn="l" fontAlgn="ctr"/>
                      <a:r>
                        <a:rPr lang="en-US" altLang="ja-JP" sz="2000" b="0" i="0" u="none" strike="noStrike" dirty="0" smtClean="0">
                          <a:solidFill>
                            <a:schemeClr val="dk1"/>
                          </a:solidFill>
                          <a:effectLst/>
                          <a:latin typeface="+mn-lt"/>
                          <a:ea typeface="+mn-ea"/>
                        </a:rPr>
                        <a:t>Attitude</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FFFF00"/>
                    </a:solidFill>
                  </a:tcPr>
                </a:tc>
                <a:tc gridSpan="3">
                  <a:txBody>
                    <a:bodyPr/>
                    <a:lstStyle/>
                    <a:p>
                      <a:pPr algn="ctr" fontAlgn="ctr"/>
                      <a:r>
                        <a:rPr lang="en-US" altLang="ja-JP" sz="2000" u="none" strike="noStrike" dirty="0" smtClean="0">
                          <a:effectLst/>
                        </a:rPr>
                        <a:t>Reason</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FFFF00"/>
                    </a:solidFill>
                  </a:tcPr>
                </a:tc>
                <a:tc hMerge="1">
                  <a:txBody>
                    <a:bodyPr/>
                    <a:lstStyle/>
                    <a:p>
                      <a:endParaRPr kumimoji="1" lang="ja-JP" altLang="en-US"/>
                    </a:p>
                  </a:txBody>
                  <a:tcPr/>
                </a:tc>
                <a:tc hMerge="1">
                  <a:txBody>
                    <a:bodyPr/>
                    <a:lstStyle/>
                    <a:p>
                      <a:endParaRPr kumimoji="1" lang="ja-JP" altLang="en-US"/>
                    </a:p>
                  </a:txBody>
                  <a:tcPr/>
                </a:tc>
              </a:tr>
              <a:tr h="524963">
                <a:tc>
                  <a:txBody>
                    <a:bodyPr/>
                    <a:lstStyle/>
                    <a:p>
                      <a:pPr algn="ctr" fontAlgn="ctr"/>
                      <a:r>
                        <a:rPr lang="en-US" sz="2000" u="none" strike="noStrike" dirty="0">
                          <a:effectLst/>
                        </a:rPr>
                        <a:t>A</a:t>
                      </a:r>
                      <a:endPar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b="0" i="0" u="none" strike="noStrike" dirty="0" smtClean="0">
                          <a:solidFill>
                            <a:schemeClr val="dk1"/>
                          </a:solidFill>
                          <a:effectLst/>
                          <a:latin typeface="+mn-lt"/>
                          <a:ea typeface="+mn-ea"/>
                        </a:rPr>
                        <a:t>For</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Small cost</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Can know different views</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Can</a:t>
                      </a:r>
                      <a:r>
                        <a:rPr lang="en-US" altLang="ja-JP" sz="2000" u="none" strike="noStrike" baseline="0" dirty="0" smtClean="0">
                          <a:effectLst/>
                        </a:rPr>
                        <a:t> develop language skills</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r>
              <a:tr h="1027852">
                <a:tc>
                  <a:txBody>
                    <a:bodyPr/>
                    <a:lstStyle/>
                    <a:p>
                      <a:pPr algn="ctr" fontAlgn="ctr"/>
                      <a:r>
                        <a:rPr lang="en-US" sz="2000" u="none" strike="noStrike" dirty="0">
                          <a:effectLst/>
                        </a:rPr>
                        <a:t>B</a:t>
                      </a:r>
                      <a:endPar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b="0" i="0" u="none" strike="noStrike" dirty="0" smtClean="0">
                          <a:solidFill>
                            <a:schemeClr val="dk1"/>
                          </a:solidFill>
                          <a:effectLst/>
                          <a:latin typeface="+mn-lt"/>
                          <a:ea typeface="+mn-ea"/>
                        </a:rPr>
                        <a:t>Against</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Success depends on partners too much</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Japanese are insensitive</a:t>
                      </a:r>
                      <a:r>
                        <a:rPr lang="en-US" altLang="ja-JP" sz="2000" u="none" strike="noStrike" baseline="0" dirty="0" smtClean="0">
                          <a:effectLst/>
                        </a:rPr>
                        <a:t> with racial discrimination</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Students are too busy</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r>
              <a:tr h="524963">
                <a:tc>
                  <a:txBody>
                    <a:bodyPr/>
                    <a:lstStyle/>
                    <a:p>
                      <a:pPr algn="ctr" fontAlgn="ctr"/>
                      <a:r>
                        <a:rPr lang="en-US" sz="2000" u="none" strike="noStrike" dirty="0">
                          <a:effectLst/>
                        </a:rPr>
                        <a:t>C</a:t>
                      </a:r>
                      <a:endPar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b="0" i="0" u="none" strike="noStrike" dirty="0" smtClean="0">
                          <a:solidFill>
                            <a:schemeClr val="dk1"/>
                          </a:solidFill>
                          <a:effectLst/>
                          <a:latin typeface="+mn-lt"/>
                          <a:ea typeface="+mn-ea"/>
                        </a:rPr>
                        <a:t>For</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Can make foreign friends</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Can develop language ability</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c>
                  <a:txBody>
                    <a:bodyPr/>
                    <a:lstStyle/>
                    <a:p>
                      <a:pPr algn="l" fontAlgn="ctr"/>
                      <a:r>
                        <a:rPr lang="en-US" altLang="ja-JP" sz="2000" u="none" strike="noStrike" dirty="0" smtClean="0">
                          <a:effectLst/>
                        </a:rPr>
                        <a:t>Can know foreign culture</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46CA38"/>
                    </a:solidFill>
                  </a:tcPr>
                </a:tc>
              </a:tr>
              <a:tr h="524963">
                <a:tc>
                  <a:txBody>
                    <a:bodyPr/>
                    <a:lstStyle/>
                    <a:p>
                      <a:pPr algn="ctr" fontAlgn="ctr"/>
                      <a:r>
                        <a:rPr lang="en-US" sz="2000" u="none" strike="noStrike" dirty="0">
                          <a:effectLst/>
                        </a:rPr>
                        <a:t>D</a:t>
                      </a:r>
                      <a:endPar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b="0" i="0" u="none" strike="noStrike" dirty="0" smtClean="0">
                          <a:solidFill>
                            <a:schemeClr val="dk1"/>
                          </a:solidFill>
                          <a:effectLst/>
                          <a:latin typeface="+mn-lt"/>
                          <a:ea typeface="+mn-ea"/>
                        </a:rPr>
                        <a:t>For</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u="none" strike="noStrike" dirty="0" smtClean="0">
                          <a:effectLst/>
                        </a:rPr>
                        <a:t>Can make foreign friends</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u="none" strike="noStrike" dirty="0" smtClean="0">
                          <a:effectLst/>
                        </a:rPr>
                        <a:t>Can hear English spoken by native speakers</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u="none" strike="noStrike" dirty="0" smtClean="0">
                          <a:effectLst/>
                        </a:rPr>
                        <a:t>Can study English casually</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r>
              <a:tr h="524963">
                <a:tc>
                  <a:txBody>
                    <a:bodyPr/>
                    <a:lstStyle/>
                    <a:p>
                      <a:pPr algn="ctr" fontAlgn="ctr"/>
                      <a:r>
                        <a:rPr lang="en-US" sz="2000" u="none" strike="noStrike" dirty="0">
                          <a:effectLst/>
                        </a:rPr>
                        <a:t>E</a:t>
                      </a:r>
                      <a:endPar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b="0" i="0" u="none" strike="noStrike" dirty="0" smtClean="0">
                          <a:solidFill>
                            <a:schemeClr val="dk1"/>
                          </a:solidFill>
                          <a:effectLst/>
                          <a:latin typeface="+mn-lt"/>
                          <a:ea typeface="+mn-ea"/>
                        </a:rPr>
                        <a:t>For</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u="none" strike="noStrike" dirty="0" smtClean="0">
                          <a:effectLst/>
                        </a:rPr>
                        <a:t>Can communicate with foreign students</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b="0" i="0" u="none" strike="noStrike" dirty="0" smtClean="0">
                          <a:solidFill>
                            <a:schemeClr val="dk1"/>
                          </a:solidFill>
                          <a:effectLst/>
                          <a:latin typeface="+mn-lt"/>
                          <a:ea typeface="+mn-ea"/>
                        </a:rPr>
                        <a:t>Can</a:t>
                      </a:r>
                      <a:r>
                        <a:rPr lang="en-US" altLang="ja-JP" sz="2000" b="0" i="0" u="none" strike="noStrike" baseline="0" dirty="0" smtClean="0">
                          <a:solidFill>
                            <a:schemeClr val="dk1"/>
                          </a:solidFill>
                          <a:effectLst/>
                          <a:latin typeface="+mn-lt"/>
                          <a:ea typeface="+mn-ea"/>
                        </a:rPr>
                        <a:t> develop writing ability in English</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u="none" strike="noStrike" dirty="0" smtClean="0">
                          <a:effectLst/>
                        </a:rPr>
                        <a:t>Good to have communication in Japanese</a:t>
                      </a:r>
                      <a:r>
                        <a:rPr lang="en-US" altLang="ja-JP" sz="2000" u="none" strike="noStrike" baseline="0" dirty="0" smtClean="0">
                          <a:effectLst/>
                        </a:rPr>
                        <a:t> as well</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r>
              <a:tr h="1027852">
                <a:tc>
                  <a:txBody>
                    <a:bodyPr/>
                    <a:lstStyle/>
                    <a:p>
                      <a:pPr algn="ctr" fontAlgn="ctr"/>
                      <a:r>
                        <a:rPr lang="en-US" sz="2000" u="none" strike="noStrike" dirty="0">
                          <a:effectLst/>
                        </a:rPr>
                        <a:t>F</a:t>
                      </a:r>
                      <a:endPar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b="0" i="0" u="none" strike="noStrike" dirty="0" smtClean="0">
                          <a:solidFill>
                            <a:schemeClr val="dk1"/>
                          </a:solidFill>
                          <a:effectLst/>
                          <a:latin typeface="+mn-lt"/>
                          <a:ea typeface="+mn-ea"/>
                        </a:rPr>
                        <a:t>Against</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u="none" strike="noStrike" dirty="0" smtClean="0">
                          <a:effectLst/>
                        </a:rPr>
                        <a:t>Time conflicts</a:t>
                      </a:r>
                      <a:r>
                        <a:rPr lang="en-US" altLang="ja-JP" sz="2000" u="none" strike="noStrike" baseline="0" dirty="0" smtClean="0">
                          <a:effectLst/>
                        </a:rPr>
                        <a:t>; Not time</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u="none" strike="noStrike" dirty="0" smtClean="0">
                          <a:effectLst/>
                        </a:rPr>
                        <a:t>Too little communication to feel effects</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c>
                  <a:txBody>
                    <a:bodyPr/>
                    <a:lstStyle/>
                    <a:p>
                      <a:pPr algn="l" fontAlgn="ctr"/>
                      <a:r>
                        <a:rPr lang="en-US" altLang="ja-JP" sz="2000" u="none" strike="noStrike" dirty="0" smtClean="0">
                          <a:effectLst/>
                        </a:rPr>
                        <a:t>Doing as extracurricular</a:t>
                      </a:r>
                      <a:r>
                        <a:rPr lang="en-US" altLang="ja-JP" sz="2000" u="none" strike="noStrike" baseline="0" dirty="0" smtClean="0">
                          <a:effectLst/>
                        </a:rPr>
                        <a:t> activities does not have enforcement</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689" marR="6689" marT="6689" marB="0" anchor="ctr">
                    <a:solidFill>
                      <a:srgbClr val="DB8D96"/>
                    </a:solidFill>
                  </a:tcPr>
                </a:tc>
              </a:tr>
            </a:tbl>
          </a:graphicData>
        </a:graphic>
      </p:graphicFrame>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23</a:t>
            </a:fld>
            <a:endParaRPr lang="en-US" altLang="ja-JP"/>
          </a:p>
        </p:txBody>
      </p:sp>
    </p:spTree>
    <p:extLst>
      <p:ext uri="{BB962C8B-B14F-4D97-AF65-F5344CB8AC3E}">
        <p14:creationId xmlns:p14="http://schemas.microsoft.com/office/powerpoint/2010/main" val="663399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3600" dirty="0" smtClean="0"/>
              <a:t>・</a:t>
            </a:r>
            <a:r>
              <a:rPr kumimoji="1" lang="en-US" altLang="ja-JP" sz="3600" dirty="0" smtClean="0"/>
              <a:t>Generally, second language anxiety is high, but they felt they had a good time.</a:t>
            </a:r>
          </a:p>
          <a:p>
            <a:r>
              <a:rPr kumimoji="1" lang="ja-JP" altLang="en-US" sz="3600" dirty="0" smtClean="0"/>
              <a:t>・</a:t>
            </a:r>
            <a:r>
              <a:rPr kumimoji="1" lang="en-US" altLang="ja-JP" sz="3600" dirty="0" smtClean="0"/>
              <a:t>The degree of pre-task anxiety does not seem to predict flow experience.</a:t>
            </a:r>
          </a:p>
          <a:p>
            <a:r>
              <a:rPr kumimoji="1" lang="ja-JP" altLang="en-US" sz="3600" dirty="0" smtClean="0"/>
              <a:t>・</a:t>
            </a:r>
            <a:r>
              <a:rPr kumimoji="1" lang="en-US" altLang="ja-JP" sz="3600" dirty="0" smtClean="0"/>
              <a:t>Evaluation on tandem learning depends on how the learner experienced the learning rather than what attitude they had in pre-task survey.</a:t>
            </a:r>
          </a:p>
          <a:p>
            <a:endParaRPr kumimoji="1" lang="ja-JP" altLang="en-US" sz="36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24</a:t>
            </a:fld>
            <a:endParaRPr lang="en-US" altLang="ja-JP"/>
          </a:p>
        </p:txBody>
      </p:sp>
    </p:spTree>
    <p:extLst>
      <p:ext uri="{BB962C8B-B14F-4D97-AF65-F5344CB8AC3E}">
        <p14:creationId xmlns:p14="http://schemas.microsoft.com/office/powerpoint/2010/main" val="1534561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Fall semester 2016-2017</a:t>
            </a:r>
            <a:endParaRPr kumimoji="1" lang="ja-JP" altLang="en-US" dirty="0"/>
          </a:p>
        </p:txBody>
      </p:sp>
      <p:sp>
        <p:nvSpPr>
          <p:cNvPr id="3" name="コンテンツ プレースホルダー 2"/>
          <p:cNvSpPr>
            <a:spLocks noGrp="1"/>
          </p:cNvSpPr>
          <p:nvPr>
            <p:ph idx="1"/>
          </p:nvPr>
        </p:nvSpPr>
        <p:spPr/>
        <p:txBody>
          <a:bodyPr/>
          <a:lstStyle/>
          <a:p>
            <a:pPr marL="514350" indent="-514350">
              <a:buAutoNum type="arabicPeriod"/>
            </a:pPr>
            <a:r>
              <a:rPr lang="en-US" altLang="ja-JP" sz="3600" dirty="0" smtClean="0"/>
              <a:t>Does </a:t>
            </a:r>
            <a:r>
              <a:rPr lang="en-US" altLang="ja-JP" sz="3600" dirty="0"/>
              <a:t>the use of speaking strategies reduce anxiety in language classes? </a:t>
            </a:r>
            <a:endParaRPr lang="en-US" altLang="ja-JP" sz="3600" dirty="0" smtClean="0"/>
          </a:p>
          <a:p>
            <a:pPr marL="514350" indent="-514350">
              <a:buFontTx/>
              <a:buAutoNum type="arabicPeriod"/>
            </a:pPr>
            <a:r>
              <a:rPr lang="en-US" altLang="ja-JP" sz="3600" dirty="0"/>
              <a:t>Do those who have pre-task anxiety use speaking strategies? </a:t>
            </a:r>
          </a:p>
          <a:p>
            <a:pPr marL="514350" indent="-514350">
              <a:buFontTx/>
              <a:buAutoNum type="arabicPeriod"/>
            </a:pPr>
            <a:r>
              <a:rPr lang="en-US" altLang="ja-JP" sz="3600" dirty="0"/>
              <a:t>Do speaking strategy users believe tandem learning benefits them in raising their English proficiency? </a:t>
            </a:r>
          </a:p>
          <a:p>
            <a:pPr marL="514350" indent="-514350">
              <a:buAutoNum type="arabicPeriod"/>
            </a:pPr>
            <a:endParaRPr lang="en-US" altLang="ja-JP" sz="36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25</a:t>
            </a:fld>
            <a:endParaRPr lang="en-US" altLang="ja-JP"/>
          </a:p>
        </p:txBody>
      </p:sp>
    </p:spTree>
    <p:extLst>
      <p:ext uri="{BB962C8B-B14F-4D97-AF65-F5344CB8AC3E}">
        <p14:creationId xmlns:p14="http://schemas.microsoft.com/office/powerpoint/2010/main" val="428580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Fall semester 2016-2017</a:t>
            </a:r>
            <a:endParaRPr kumimoji="1" lang="ja-JP" altLang="en-US" dirty="0"/>
          </a:p>
        </p:txBody>
      </p:sp>
      <p:sp>
        <p:nvSpPr>
          <p:cNvPr id="3" name="コンテンツ プレースホルダー 2"/>
          <p:cNvSpPr>
            <a:spLocks noGrp="1"/>
          </p:cNvSpPr>
          <p:nvPr>
            <p:ph idx="1"/>
          </p:nvPr>
        </p:nvSpPr>
        <p:spPr/>
        <p:txBody>
          <a:bodyPr/>
          <a:lstStyle/>
          <a:p>
            <a:r>
              <a:rPr lang="en-US" altLang="ja-JP" dirty="0"/>
              <a:t>Does the use of speaking strategies reduce anxiety in language classes? </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pPr algn="ctr"/>
            <a:r>
              <a:rPr kumimoji="1" lang="en-US" altLang="ja-JP" dirty="0" smtClean="0"/>
              <a:t>Χ</a:t>
            </a:r>
            <a:r>
              <a:rPr kumimoji="1" lang="en-US" altLang="ja-JP" baseline="30000" dirty="0" smtClean="0"/>
              <a:t>2</a:t>
            </a:r>
            <a:r>
              <a:rPr kumimoji="1" lang="en-US" altLang="ja-JP" dirty="0" smtClean="0"/>
              <a:t>=0.202, </a:t>
            </a:r>
            <a:r>
              <a:rPr kumimoji="1" lang="en-US" altLang="ja-JP" dirty="0" err="1" smtClean="0"/>
              <a:t>df</a:t>
            </a:r>
            <a:r>
              <a:rPr kumimoji="1" lang="en-US" altLang="ja-JP" dirty="0" smtClean="0"/>
              <a:t>=1, </a:t>
            </a:r>
            <a:r>
              <a:rPr kumimoji="1" lang="en-US" altLang="ja-JP" dirty="0" err="1" smtClean="0"/>
              <a:t>n.s</a:t>
            </a:r>
            <a:r>
              <a:rPr kumimoji="1" lang="en-US" altLang="ja-JP" dirty="0" smtClean="0"/>
              <a:t>. </a:t>
            </a:r>
          </a:p>
          <a:p>
            <a:pPr algn="ctr"/>
            <a:r>
              <a:rPr lang="en-US" altLang="ja-JP" dirty="0" smtClean="0"/>
              <a:t>Cramer’s V=0.101</a:t>
            </a:r>
            <a:endParaRPr kumimoji="1" lang="ja-JP" altLang="en-US"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26</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2981957811"/>
              </p:ext>
            </p:extLst>
          </p:nvPr>
        </p:nvGraphicFramePr>
        <p:xfrm>
          <a:off x="1691681" y="2276872"/>
          <a:ext cx="5400600" cy="2808313"/>
        </p:xfrm>
        <a:graphic>
          <a:graphicData uri="http://schemas.openxmlformats.org/drawingml/2006/table">
            <a:tbl>
              <a:tblPr firstRow="1" firstCol="1" bandRow="1">
                <a:tableStyleId>{5C22544A-7EE6-4342-B048-85BDC9FD1C3A}</a:tableStyleId>
              </a:tblPr>
              <a:tblGrid>
                <a:gridCol w="1681886"/>
                <a:gridCol w="1306192"/>
                <a:gridCol w="1306192"/>
                <a:gridCol w="1106330"/>
              </a:tblGrid>
              <a:tr h="802375">
                <a:tc>
                  <a:txBody>
                    <a:bodyPr/>
                    <a:lstStyle/>
                    <a:p>
                      <a:endParaRPr lang="ja-JP" sz="1600" kern="100" dirty="0">
                        <a:solidFill>
                          <a:schemeClr val="tx1"/>
                        </a:solidFill>
                        <a:effectLst/>
                        <a:latin typeface="Century" panose="020406040505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Anxiety reduced</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Anxiety increased</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Total</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802375">
                <a:tc>
                  <a:txBody>
                    <a:bodyPr/>
                    <a:lstStyle/>
                    <a:p>
                      <a:pPr algn="l">
                        <a:spcAft>
                          <a:spcPts val="0"/>
                        </a:spcAft>
                      </a:pPr>
                      <a:r>
                        <a:rPr lang="en-US" sz="1600" kern="0" dirty="0">
                          <a:solidFill>
                            <a:schemeClr val="tx1"/>
                          </a:solidFill>
                          <a:effectLst/>
                        </a:rPr>
                        <a:t>Strategy </a:t>
                      </a:r>
                      <a:r>
                        <a:rPr lang="en-US" sz="1600" kern="0" dirty="0" smtClean="0">
                          <a:solidFill>
                            <a:schemeClr val="tx1"/>
                          </a:solidFill>
                          <a:effectLst/>
                        </a:rPr>
                        <a:t>positive</a:t>
                      </a:r>
                    </a:p>
                    <a:p>
                      <a:pPr algn="l">
                        <a:spcAft>
                          <a:spcPts val="0"/>
                        </a:spcAft>
                      </a:pPr>
                      <a:r>
                        <a:rPr lang="en-US" altLang="ja-JP" sz="1600" kern="0" dirty="0" smtClean="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(60 or more)</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5</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5</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10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802375">
                <a:tc>
                  <a:txBody>
                    <a:bodyPr/>
                    <a:lstStyle/>
                    <a:p>
                      <a:pPr algn="l">
                        <a:spcAft>
                          <a:spcPts val="0"/>
                        </a:spcAft>
                      </a:pPr>
                      <a:r>
                        <a:rPr lang="en-US" sz="1600" kern="0" dirty="0">
                          <a:solidFill>
                            <a:schemeClr val="tx1"/>
                          </a:solidFill>
                          <a:effectLst/>
                        </a:rPr>
                        <a:t>Strategy </a:t>
                      </a:r>
                      <a:r>
                        <a:rPr lang="en-US" sz="1600" kern="0" dirty="0" smtClean="0">
                          <a:solidFill>
                            <a:schemeClr val="tx1"/>
                          </a:solidFill>
                          <a:effectLst/>
                        </a:rPr>
                        <a:t>negative</a:t>
                      </a:r>
                    </a:p>
                    <a:p>
                      <a:pPr algn="l">
                        <a:spcAft>
                          <a:spcPts val="0"/>
                        </a:spcAft>
                      </a:pPr>
                      <a:r>
                        <a:rPr lang="en-US" altLang="ja-JP" sz="1600" kern="0" dirty="0" smtClean="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(Under 60)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4</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a:solidFill>
                            <a:schemeClr val="tx1"/>
                          </a:solidFill>
                          <a:effectLst/>
                        </a:rPr>
                        <a:t>6</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10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401188">
                <a:tc>
                  <a:txBody>
                    <a:bodyPr/>
                    <a:lstStyle/>
                    <a:p>
                      <a:pPr algn="l">
                        <a:spcAft>
                          <a:spcPts val="0"/>
                        </a:spcAft>
                      </a:pPr>
                      <a:r>
                        <a:rPr lang="en-US" sz="1600" kern="0">
                          <a:solidFill>
                            <a:schemeClr val="tx1"/>
                          </a:solidFill>
                          <a:effectLst/>
                        </a:rPr>
                        <a:t>Total</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a:solidFill>
                            <a:schemeClr val="tx1"/>
                          </a:solidFill>
                          <a:effectLst/>
                        </a:rPr>
                        <a:t>9</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a:solidFill>
                            <a:schemeClr val="tx1"/>
                          </a:solidFill>
                          <a:effectLst/>
                        </a:rPr>
                        <a:t>11</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20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spTree>
    <p:extLst>
      <p:ext uri="{BB962C8B-B14F-4D97-AF65-F5344CB8AC3E}">
        <p14:creationId xmlns:p14="http://schemas.microsoft.com/office/powerpoint/2010/main" val="16997445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Fall semester 2016-2017</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Do those who have pre-task anxiety use speaking strategies? </a:t>
            </a:r>
          </a:p>
          <a:p>
            <a:endParaRPr kumimoji="1" lang="en-US" altLang="ja-JP" dirty="0"/>
          </a:p>
          <a:p>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pPr algn="ctr"/>
            <a:r>
              <a:rPr kumimoji="1" lang="en-US" altLang="ja-JP" dirty="0" smtClean="0"/>
              <a:t>Χ</a:t>
            </a:r>
            <a:r>
              <a:rPr kumimoji="1" lang="en-US" altLang="ja-JP" baseline="30000" dirty="0" smtClean="0"/>
              <a:t>2</a:t>
            </a:r>
            <a:r>
              <a:rPr kumimoji="1" lang="en-US" altLang="ja-JP" dirty="0" smtClean="0"/>
              <a:t>=3.333, </a:t>
            </a:r>
            <a:r>
              <a:rPr kumimoji="1" lang="en-US" altLang="ja-JP" dirty="0" err="1" smtClean="0"/>
              <a:t>df</a:t>
            </a:r>
            <a:r>
              <a:rPr kumimoji="1" lang="en-US" altLang="ja-JP" dirty="0" smtClean="0"/>
              <a:t>=1, </a:t>
            </a:r>
            <a:r>
              <a:rPr kumimoji="1" lang="en-US" altLang="ja-JP" dirty="0" err="1" smtClean="0"/>
              <a:t>n.s</a:t>
            </a:r>
            <a:r>
              <a:rPr kumimoji="1" lang="en-US" altLang="ja-JP" dirty="0" smtClean="0"/>
              <a:t>. </a:t>
            </a:r>
          </a:p>
          <a:p>
            <a:pPr algn="ctr"/>
            <a:r>
              <a:rPr lang="en-US" altLang="ja-JP" dirty="0" smtClean="0"/>
              <a:t>Cramer’s V=0.408</a:t>
            </a:r>
            <a:endParaRPr kumimoji="1" lang="ja-JP" altLang="en-US"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27</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716457517"/>
              </p:ext>
            </p:extLst>
          </p:nvPr>
        </p:nvGraphicFramePr>
        <p:xfrm>
          <a:off x="1763687" y="2276873"/>
          <a:ext cx="5544617" cy="2808313"/>
        </p:xfrm>
        <a:graphic>
          <a:graphicData uri="http://schemas.openxmlformats.org/drawingml/2006/table">
            <a:tbl>
              <a:tblPr firstRow="1" firstCol="1" bandRow="1">
                <a:tableStyleId>{5C22544A-7EE6-4342-B048-85BDC9FD1C3A}</a:tableStyleId>
              </a:tblPr>
              <a:tblGrid>
                <a:gridCol w="1726736"/>
                <a:gridCol w="1341024"/>
                <a:gridCol w="1341024"/>
                <a:gridCol w="1135833"/>
              </a:tblGrid>
              <a:tr h="802375">
                <a:tc>
                  <a:txBody>
                    <a:bodyPr/>
                    <a:lstStyle/>
                    <a:p>
                      <a:endParaRPr lang="ja-JP" sz="1600" kern="100" dirty="0">
                        <a:solidFill>
                          <a:schemeClr val="tx1"/>
                        </a:solidFill>
                        <a:effectLst/>
                        <a:latin typeface="Century" panose="020406040505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Strategy positive</a:t>
                      </a:r>
                    </a:p>
                    <a:p>
                      <a:pPr algn="ctr">
                        <a:spcAft>
                          <a:spcPts val="0"/>
                        </a:spcAft>
                      </a:pPr>
                      <a:r>
                        <a:rPr lang="en-US" sz="1600" kern="0" dirty="0" smtClean="0">
                          <a:solidFill>
                            <a:schemeClr val="tx1"/>
                          </a:solidFill>
                          <a:effectLst/>
                        </a:rPr>
                        <a:t>(60 or more)</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Strategy negative </a:t>
                      </a:r>
                    </a:p>
                    <a:p>
                      <a:pPr algn="ctr">
                        <a:spcAft>
                          <a:spcPts val="0"/>
                        </a:spcAft>
                      </a:pPr>
                      <a:r>
                        <a:rPr lang="en-US" sz="1600" kern="0" dirty="0" smtClean="0">
                          <a:solidFill>
                            <a:schemeClr val="tx1"/>
                          </a:solidFill>
                          <a:effectLst/>
                        </a:rPr>
                        <a:t>(Under 60)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Total</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802375">
                <a:tc>
                  <a:txBody>
                    <a:bodyPr/>
                    <a:lstStyle/>
                    <a:p>
                      <a:pPr algn="l">
                        <a:spcAft>
                          <a:spcPts val="0"/>
                        </a:spcAft>
                      </a:pPr>
                      <a:r>
                        <a:rPr lang="en-US" sz="1600" kern="0" dirty="0" smtClean="0">
                          <a:solidFill>
                            <a:schemeClr val="tx1"/>
                          </a:solidFill>
                          <a:effectLst/>
                          <a:latin typeface="+mn-lt"/>
                        </a:rPr>
                        <a:t>Pre-task anxiety high</a:t>
                      </a:r>
                    </a:p>
                    <a:p>
                      <a:pPr algn="l">
                        <a:spcAft>
                          <a:spcPts val="0"/>
                        </a:spcAft>
                      </a:pPr>
                      <a:r>
                        <a:rPr lang="en-US" altLang="ja-JP" sz="1600" kern="0" dirty="0" smtClean="0">
                          <a:solidFill>
                            <a:schemeClr val="tx1"/>
                          </a:solidFill>
                          <a:effectLst/>
                          <a:latin typeface="+mn-lt"/>
                          <a:ea typeface="ＭＳ 明朝" panose="02020609040205080304" pitchFamily="17" charset="-128"/>
                          <a:cs typeface="Times New Roman" panose="02020603050405020304" pitchFamily="18" charset="0"/>
                        </a:rPr>
                        <a:t>(100 or more)</a:t>
                      </a:r>
                      <a:endParaRPr lang="ja-JP" sz="1600" kern="100" dirty="0">
                        <a:solidFill>
                          <a:schemeClr val="tx1"/>
                        </a:solidFill>
                        <a:effectLst/>
                        <a:latin typeface="+mn-lt"/>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8</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4</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12</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802375">
                <a:tc>
                  <a:txBody>
                    <a:bodyPr/>
                    <a:lstStyle/>
                    <a:p>
                      <a:pPr algn="l">
                        <a:spcAft>
                          <a:spcPts val="0"/>
                        </a:spcAft>
                      </a:pPr>
                      <a:r>
                        <a:rPr lang="en-US" sz="1600" kern="0" dirty="0" smtClean="0">
                          <a:solidFill>
                            <a:schemeClr val="tx1"/>
                          </a:solidFill>
                          <a:effectLst/>
                          <a:latin typeface="+mn-lt"/>
                        </a:rPr>
                        <a:t>Pre-task anxiety low</a:t>
                      </a:r>
                    </a:p>
                    <a:p>
                      <a:pPr algn="l">
                        <a:spcAft>
                          <a:spcPts val="0"/>
                        </a:spcAft>
                      </a:pPr>
                      <a:r>
                        <a:rPr lang="en-US" altLang="ja-JP" sz="1600" kern="0" dirty="0" smtClean="0">
                          <a:solidFill>
                            <a:schemeClr val="tx1"/>
                          </a:solidFill>
                          <a:effectLst/>
                          <a:latin typeface="+mn-lt"/>
                          <a:ea typeface="ＭＳ 明朝" panose="02020609040205080304" pitchFamily="17" charset="-128"/>
                          <a:cs typeface="Times New Roman" panose="02020603050405020304" pitchFamily="18" charset="0"/>
                        </a:rPr>
                        <a:t>(Under 100)</a:t>
                      </a:r>
                      <a:endParaRPr lang="ja-JP" sz="1600" kern="100" dirty="0">
                        <a:solidFill>
                          <a:schemeClr val="tx1"/>
                        </a:solidFill>
                        <a:effectLst/>
                        <a:latin typeface="+mn-lt"/>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2</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6</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altLang="ja-JP" sz="1600" kern="100" dirty="0" smtClean="0">
                          <a:solidFill>
                            <a:schemeClr val="tx1"/>
                          </a:solidFill>
                          <a:effectLst/>
                          <a:latin typeface="+mn-lt"/>
                          <a:ea typeface="ＭＳ 明朝" panose="02020609040205080304" pitchFamily="17" charset="-128"/>
                          <a:cs typeface="Times New Roman" panose="02020603050405020304" pitchFamily="18" charset="0"/>
                        </a:rPr>
                        <a:t>8</a:t>
                      </a:r>
                      <a:endParaRPr lang="ja-JP" sz="1600" kern="100" dirty="0">
                        <a:solidFill>
                          <a:schemeClr val="tx1"/>
                        </a:solidFill>
                        <a:effectLst/>
                        <a:latin typeface="+mn-lt"/>
                        <a:ea typeface="ＭＳ 明朝" panose="02020609040205080304" pitchFamily="17" charset="-128"/>
                        <a:cs typeface="Times New Roman" panose="02020603050405020304" pitchFamily="18" charset="0"/>
                      </a:endParaRPr>
                    </a:p>
                  </a:txBody>
                  <a:tcPr marL="62865" marR="62865" marT="0" marB="0" anchor="ctr"/>
                </a:tc>
              </a:tr>
              <a:tr h="401188">
                <a:tc>
                  <a:txBody>
                    <a:bodyPr/>
                    <a:lstStyle/>
                    <a:p>
                      <a:pPr algn="l">
                        <a:spcAft>
                          <a:spcPts val="0"/>
                        </a:spcAft>
                      </a:pPr>
                      <a:r>
                        <a:rPr lang="en-US" sz="1600" kern="0">
                          <a:solidFill>
                            <a:schemeClr val="tx1"/>
                          </a:solidFill>
                          <a:effectLst/>
                        </a:rPr>
                        <a:t>Total</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10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10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chemeClr val="tx1"/>
                          </a:solidFill>
                          <a:effectLst/>
                        </a:rPr>
                        <a:t>20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spTree>
    <p:extLst>
      <p:ext uri="{BB962C8B-B14F-4D97-AF65-F5344CB8AC3E}">
        <p14:creationId xmlns:p14="http://schemas.microsoft.com/office/powerpoint/2010/main" val="11562362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Fall semester 2016-2017</a:t>
            </a:r>
            <a:endParaRPr kumimoji="1" lang="ja-JP" altLang="en-US" dirty="0"/>
          </a:p>
        </p:txBody>
      </p:sp>
      <p:sp>
        <p:nvSpPr>
          <p:cNvPr id="3" name="コンテンツ プレースホルダー 2"/>
          <p:cNvSpPr>
            <a:spLocks noGrp="1"/>
          </p:cNvSpPr>
          <p:nvPr>
            <p:ph idx="1"/>
          </p:nvPr>
        </p:nvSpPr>
        <p:spPr/>
        <p:txBody>
          <a:bodyPr/>
          <a:lstStyle/>
          <a:p>
            <a:r>
              <a:rPr lang="en-US" altLang="ja-JP" dirty="0"/>
              <a:t>Do speaking strategy users believe </a:t>
            </a:r>
            <a:r>
              <a:rPr lang="en-US" altLang="ja-JP" dirty="0" smtClean="0"/>
              <a:t>tandem learning benefits them in raising </a:t>
            </a:r>
            <a:r>
              <a:rPr lang="en-US" altLang="ja-JP" dirty="0"/>
              <a:t>their English proficiency? </a:t>
            </a:r>
            <a:endParaRPr kumimoji="1" lang="en-US" altLang="ja-JP" dirty="0"/>
          </a:p>
          <a:p>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pPr algn="ctr"/>
            <a:r>
              <a:rPr kumimoji="1" lang="en-US" altLang="ja-JP" dirty="0" smtClean="0"/>
              <a:t>Χ</a:t>
            </a:r>
            <a:r>
              <a:rPr kumimoji="1" lang="en-US" altLang="ja-JP" baseline="30000" dirty="0" smtClean="0"/>
              <a:t>2</a:t>
            </a:r>
            <a:r>
              <a:rPr kumimoji="1" lang="en-US" altLang="ja-JP" dirty="0" smtClean="0"/>
              <a:t>=4.073, </a:t>
            </a:r>
            <a:r>
              <a:rPr kumimoji="1" lang="en-US" altLang="ja-JP" dirty="0" err="1" smtClean="0"/>
              <a:t>df</a:t>
            </a:r>
            <a:r>
              <a:rPr kumimoji="1" lang="en-US" altLang="ja-JP" dirty="0" smtClean="0"/>
              <a:t>=1, p=0.044 </a:t>
            </a:r>
          </a:p>
          <a:p>
            <a:pPr algn="ctr"/>
            <a:r>
              <a:rPr lang="en-US" altLang="ja-JP" dirty="0" smtClean="0"/>
              <a:t>Cramer’s V=0.440</a:t>
            </a:r>
          </a:p>
          <a:p>
            <a:pPr algn="ctr"/>
            <a:r>
              <a:rPr kumimoji="1" lang="en-US" altLang="ja-JP" dirty="0" smtClean="0"/>
              <a:t>(But Mann-Whitney U test indicates p=0.056)</a:t>
            </a:r>
            <a:endParaRPr kumimoji="1" lang="ja-JP" altLang="en-US"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28</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528280506"/>
              </p:ext>
            </p:extLst>
          </p:nvPr>
        </p:nvGraphicFramePr>
        <p:xfrm>
          <a:off x="1331640" y="2276872"/>
          <a:ext cx="6336705" cy="2377416"/>
        </p:xfrm>
        <a:graphic>
          <a:graphicData uri="http://schemas.openxmlformats.org/drawingml/2006/table">
            <a:tbl>
              <a:tblPr firstRow="1" firstCol="1" bandRow="1">
                <a:tableStyleId>{5C22544A-7EE6-4342-B048-85BDC9FD1C3A}</a:tableStyleId>
              </a:tblPr>
              <a:tblGrid>
                <a:gridCol w="1973412"/>
                <a:gridCol w="1532599"/>
                <a:gridCol w="1532599"/>
                <a:gridCol w="1298095"/>
              </a:tblGrid>
              <a:tr h="658358">
                <a:tc>
                  <a:txBody>
                    <a:bodyPr/>
                    <a:lstStyle/>
                    <a:p>
                      <a:endParaRPr lang="ja-JP" sz="1600" kern="100" dirty="0">
                        <a:solidFill>
                          <a:schemeClr val="tx1"/>
                        </a:solidFill>
                        <a:effectLst/>
                        <a:latin typeface="Century" panose="020406040505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Tandem works</a:t>
                      </a:r>
                    </a:p>
                    <a:p>
                      <a:pPr algn="ctr">
                        <a:spcAft>
                          <a:spcPts val="0"/>
                        </a:spcAft>
                      </a:pPr>
                      <a:r>
                        <a:rPr lang="en-US" sz="1600" kern="0" dirty="0" smtClean="0">
                          <a:solidFill>
                            <a:schemeClr val="tx1"/>
                          </a:solidFill>
                          <a:effectLst/>
                        </a:rPr>
                        <a:t>(15 or more)</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Tandem does not work</a:t>
                      </a:r>
                    </a:p>
                    <a:p>
                      <a:pPr algn="ctr">
                        <a:spcAft>
                          <a:spcPts val="0"/>
                        </a:spcAft>
                      </a:pPr>
                      <a:r>
                        <a:rPr lang="en-US" sz="1600" kern="0" dirty="0" smtClean="0">
                          <a:solidFill>
                            <a:schemeClr val="tx1"/>
                          </a:solidFill>
                          <a:effectLst/>
                        </a:rPr>
                        <a:t>(Under 15)</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a:solidFill>
                            <a:schemeClr val="tx1"/>
                          </a:solidFill>
                          <a:effectLst/>
                        </a:rPr>
                        <a:t>Total</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658358">
                <a:tc>
                  <a:txBody>
                    <a:bodyPr/>
                    <a:lstStyle/>
                    <a:p>
                      <a:pPr algn="l">
                        <a:spcAft>
                          <a:spcPts val="0"/>
                        </a:spcAft>
                      </a:pPr>
                      <a:r>
                        <a:rPr lang="en-US" altLang="ja-JP" sz="1600" kern="0" dirty="0" smtClean="0">
                          <a:solidFill>
                            <a:schemeClr val="tx1"/>
                          </a:solidFill>
                          <a:effectLst/>
                        </a:rPr>
                        <a:t>Strategy positive</a:t>
                      </a:r>
                    </a:p>
                    <a:p>
                      <a:pPr algn="l">
                        <a:spcAft>
                          <a:spcPts val="0"/>
                        </a:spcAft>
                      </a:pPr>
                      <a:r>
                        <a:rPr lang="en-US" altLang="ja-JP" sz="1600" kern="0" dirty="0" smtClean="0">
                          <a:solidFill>
                            <a:schemeClr val="tx1"/>
                          </a:solidFill>
                          <a:effectLst/>
                        </a:rPr>
                        <a:t>(60 or more)</a:t>
                      </a:r>
                      <a:endParaRPr lang="ja-JP" alt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8</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2</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10</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658358">
                <a:tc>
                  <a:txBody>
                    <a:bodyPr/>
                    <a:lstStyle/>
                    <a:p>
                      <a:pPr algn="l">
                        <a:spcAft>
                          <a:spcPts val="0"/>
                        </a:spcAft>
                      </a:pPr>
                      <a:r>
                        <a:rPr lang="en-US" altLang="ja-JP" sz="1600" kern="0" dirty="0" smtClean="0">
                          <a:solidFill>
                            <a:schemeClr val="tx1"/>
                          </a:solidFill>
                          <a:effectLst/>
                        </a:rPr>
                        <a:t>Strategy negative </a:t>
                      </a:r>
                    </a:p>
                    <a:p>
                      <a:pPr algn="l">
                        <a:spcAft>
                          <a:spcPts val="0"/>
                        </a:spcAft>
                      </a:pPr>
                      <a:r>
                        <a:rPr lang="en-US" altLang="ja-JP" sz="1600" kern="0" dirty="0" smtClean="0">
                          <a:solidFill>
                            <a:schemeClr val="tx1"/>
                          </a:solidFill>
                          <a:effectLst/>
                        </a:rPr>
                        <a:t>(Under 60)</a:t>
                      </a:r>
                      <a:endParaRPr lang="ja-JP" alt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4</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7</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altLang="ja-JP" sz="1600" kern="100" dirty="0" smtClean="0">
                          <a:solidFill>
                            <a:schemeClr val="tx1"/>
                          </a:solidFill>
                          <a:effectLst/>
                          <a:latin typeface="+mn-lt"/>
                          <a:ea typeface="ＭＳ 明朝" panose="02020609040205080304" pitchFamily="17" charset="-128"/>
                          <a:cs typeface="Times New Roman" panose="02020603050405020304" pitchFamily="18" charset="0"/>
                        </a:rPr>
                        <a:t>11</a:t>
                      </a:r>
                      <a:endParaRPr lang="ja-JP" sz="1600" kern="100" dirty="0">
                        <a:solidFill>
                          <a:schemeClr val="tx1"/>
                        </a:solidFill>
                        <a:effectLst/>
                        <a:latin typeface="+mn-lt"/>
                        <a:ea typeface="ＭＳ 明朝" panose="02020609040205080304" pitchFamily="17" charset="-128"/>
                        <a:cs typeface="Times New Roman" panose="02020603050405020304" pitchFamily="18" charset="0"/>
                      </a:endParaRPr>
                    </a:p>
                  </a:txBody>
                  <a:tcPr marL="62865" marR="62865" marT="0" marB="0" anchor="ctr"/>
                </a:tc>
              </a:tr>
              <a:tr h="329180">
                <a:tc>
                  <a:txBody>
                    <a:bodyPr/>
                    <a:lstStyle/>
                    <a:p>
                      <a:pPr algn="l">
                        <a:spcAft>
                          <a:spcPts val="0"/>
                        </a:spcAft>
                      </a:pPr>
                      <a:r>
                        <a:rPr lang="en-US" sz="1600" kern="0">
                          <a:solidFill>
                            <a:schemeClr val="tx1"/>
                          </a:solidFill>
                          <a:effectLst/>
                        </a:rPr>
                        <a:t>Total</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12</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9</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600" kern="0" dirty="0" smtClean="0">
                          <a:solidFill>
                            <a:schemeClr val="tx1"/>
                          </a:solidFill>
                          <a:effectLst/>
                        </a:rPr>
                        <a:t>21</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spTree>
    <p:extLst>
      <p:ext uri="{BB962C8B-B14F-4D97-AF65-F5344CB8AC3E}">
        <p14:creationId xmlns:p14="http://schemas.microsoft.com/office/powerpoint/2010/main" val="2341982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7697539" cy="772028"/>
          </a:xfrm>
        </p:spPr>
        <p:txBody>
          <a:bodyPr>
            <a:normAutofit/>
          </a:bodyPr>
          <a:lstStyle/>
          <a:p>
            <a:r>
              <a:rPr lang="en-US" altLang="ja-JP" dirty="0"/>
              <a:t>Online Language Exchange (Tele-tandem Learning)</a:t>
            </a:r>
            <a:endParaRPr kumimoji="1" lang="ja-JP" altLang="en-US" dirty="0"/>
          </a:p>
        </p:txBody>
      </p:sp>
      <p:sp>
        <p:nvSpPr>
          <p:cNvPr id="3" name="コンテンツ プレースホルダー 2"/>
          <p:cNvSpPr>
            <a:spLocks noGrp="1"/>
          </p:cNvSpPr>
          <p:nvPr>
            <p:ph idx="1"/>
          </p:nvPr>
        </p:nvSpPr>
        <p:spPr>
          <a:xfrm>
            <a:off x="251520" y="958789"/>
            <a:ext cx="8568951" cy="3039825"/>
          </a:xfrm>
        </p:spPr>
        <p:txBody>
          <a:bodyPr>
            <a:noAutofit/>
          </a:bodyPr>
          <a:lstStyle/>
          <a:p>
            <a:r>
              <a:rPr lang="en-US" altLang="ja-JP" sz="3000" dirty="0" smtClean="0"/>
              <a:t>“Learning </a:t>
            </a:r>
            <a:r>
              <a:rPr lang="en-US" altLang="ja-JP" sz="3000" dirty="0"/>
              <a:t>in tandem can be defined as a form of open </a:t>
            </a:r>
            <a:r>
              <a:rPr lang="en-US" altLang="ja-JP" sz="3000" dirty="0" smtClean="0"/>
              <a:t>learning, whereby </a:t>
            </a:r>
            <a:r>
              <a:rPr lang="en-US" altLang="ja-JP" sz="3000" dirty="0"/>
              <a:t>two people with different native languages work </a:t>
            </a:r>
            <a:r>
              <a:rPr lang="en-US" altLang="ja-JP" sz="3000" dirty="0" smtClean="0"/>
              <a:t>together in </a:t>
            </a:r>
            <a:r>
              <a:rPr lang="en-US" altLang="ja-JP" sz="3000" dirty="0"/>
              <a:t>pairs in order</a:t>
            </a:r>
          </a:p>
          <a:p>
            <a:r>
              <a:rPr lang="en-US" altLang="ja-JP" sz="3000" dirty="0"/>
              <a:t>to learn more about one another's character and culture</a:t>
            </a:r>
            <a:r>
              <a:rPr lang="en-US" altLang="ja-JP" sz="3000" dirty="0" smtClean="0"/>
              <a:t>,</a:t>
            </a:r>
            <a:endParaRPr lang="en-US" altLang="ja-JP" sz="3000" dirty="0"/>
          </a:p>
        </p:txBody>
      </p:sp>
      <p:pic>
        <p:nvPicPr>
          <p:cNvPr id="1026" name="Picture 2" descr="http://bezier-curve.com/material/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866" y="3808006"/>
            <a:ext cx="2627691" cy="2627691"/>
          </a:xfrm>
          <a:prstGeom prst="rect">
            <a:avLst/>
          </a:prstGeom>
          <a:noFill/>
          <a:extLst>
            <a:ext uri="{909E8E84-426E-40DD-AFC4-6F175D3DCCD1}">
              <a14:hiddenFill xmlns:a14="http://schemas.microsoft.com/office/drawing/2010/main">
                <a:solidFill>
                  <a:srgbClr val="FFFFFF"/>
                </a:solidFill>
              </a14:hiddenFill>
            </a:ext>
          </a:extLst>
        </p:spPr>
      </p:pic>
      <p:sp>
        <p:nvSpPr>
          <p:cNvPr id="5" name="円弧 4"/>
          <p:cNvSpPr/>
          <p:nvPr/>
        </p:nvSpPr>
        <p:spPr bwMode="auto">
          <a:xfrm>
            <a:off x="6156177" y="4690362"/>
            <a:ext cx="2088232" cy="1330926"/>
          </a:xfrm>
          <a:prstGeom prst="arc">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8" name="円弧 7"/>
          <p:cNvSpPr/>
          <p:nvPr/>
        </p:nvSpPr>
        <p:spPr bwMode="auto">
          <a:xfrm rot="19380948">
            <a:off x="6308577" y="4842762"/>
            <a:ext cx="2088232" cy="1330926"/>
          </a:xfrm>
          <a:prstGeom prst="arc">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9" name="円弧 8"/>
          <p:cNvSpPr/>
          <p:nvPr/>
        </p:nvSpPr>
        <p:spPr bwMode="auto">
          <a:xfrm rot="17659162">
            <a:off x="6366892" y="4945711"/>
            <a:ext cx="2275374" cy="1203328"/>
          </a:xfrm>
          <a:prstGeom prst="arc">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0" name="円弧 9"/>
          <p:cNvSpPr/>
          <p:nvPr/>
        </p:nvSpPr>
        <p:spPr bwMode="auto">
          <a:xfrm rot="1251119">
            <a:off x="5143699" y="4782394"/>
            <a:ext cx="2275374" cy="1203328"/>
          </a:xfrm>
          <a:prstGeom prst="arc">
            <a:avLst>
              <a:gd name="adj1" fmla="val 16200000"/>
              <a:gd name="adj2" fmla="val 41318"/>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cxnSp>
        <p:nvCxnSpPr>
          <p:cNvPr id="7" name="直線コネクタ 6"/>
          <p:cNvCxnSpPr/>
          <p:nvPr/>
        </p:nvCxnSpPr>
        <p:spPr bwMode="auto">
          <a:xfrm flipH="1" flipV="1">
            <a:off x="6876256" y="4690362"/>
            <a:ext cx="1368153" cy="81786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弧 12"/>
          <p:cNvSpPr/>
          <p:nvPr/>
        </p:nvSpPr>
        <p:spPr bwMode="auto">
          <a:xfrm>
            <a:off x="5724129" y="4963890"/>
            <a:ext cx="2478896" cy="1273422"/>
          </a:xfrm>
          <a:prstGeom prst="arc">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cxnSp>
        <p:nvCxnSpPr>
          <p:cNvPr id="12" name="直線コネクタ 11"/>
          <p:cNvCxnSpPr/>
          <p:nvPr/>
        </p:nvCxnSpPr>
        <p:spPr bwMode="auto">
          <a:xfrm flipH="1">
            <a:off x="7299352" y="4690361"/>
            <a:ext cx="734991" cy="129309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コネクタ 17"/>
          <p:cNvCxnSpPr/>
          <p:nvPr/>
        </p:nvCxnSpPr>
        <p:spPr bwMode="auto">
          <a:xfrm>
            <a:off x="6876256" y="4504385"/>
            <a:ext cx="104743" cy="122887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コンテンツ プレースホルダー 2"/>
          <p:cNvSpPr txBox="1">
            <a:spLocks/>
          </p:cNvSpPr>
          <p:nvPr/>
        </p:nvSpPr>
        <p:spPr bwMode="auto">
          <a:xfrm>
            <a:off x="277643" y="3793430"/>
            <a:ext cx="6956014" cy="2642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defRPr kumimoji="1"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0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3000" dirty="0" smtClean="0"/>
              <a:t>to help one another improve their language skills, and often also</a:t>
            </a:r>
          </a:p>
          <a:p>
            <a:r>
              <a:rPr lang="en-US" altLang="ja-JP" sz="3000" dirty="0" smtClean="0"/>
              <a:t>to exchange additional knowledge for example, about their professional</a:t>
            </a:r>
          </a:p>
          <a:p>
            <a:r>
              <a:rPr lang="en-US" altLang="ja-JP" sz="3000" dirty="0" smtClean="0"/>
              <a:t>    life.” (</a:t>
            </a:r>
            <a:r>
              <a:rPr lang="en-US" altLang="ja-JP" sz="3000" dirty="0" err="1" smtClean="0"/>
              <a:t>Brammerts</a:t>
            </a:r>
            <a:r>
              <a:rPr lang="en-US" altLang="ja-JP" sz="3000" dirty="0" smtClean="0"/>
              <a:t> &amp; Little, 1996, p.13)</a:t>
            </a:r>
            <a:endParaRPr lang="en-US" altLang="ja-JP" sz="3000" dirty="0"/>
          </a:p>
        </p:txBody>
      </p:sp>
    </p:spTree>
    <p:extLst>
      <p:ext uri="{BB962C8B-B14F-4D97-AF65-F5344CB8AC3E}">
        <p14:creationId xmlns:p14="http://schemas.microsoft.com/office/powerpoint/2010/main" val="1337484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a:t>
            </a:r>
            <a:endParaRPr kumimoji="1" lang="ja-JP" altLang="en-US" dirty="0"/>
          </a:p>
        </p:txBody>
      </p:sp>
      <p:sp>
        <p:nvSpPr>
          <p:cNvPr id="3" name="コンテンツ プレースホルダー 2"/>
          <p:cNvSpPr>
            <a:spLocks noGrp="1"/>
          </p:cNvSpPr>
          <p:nvPr>
            <p:ph idx="1"/>
          </p:nvPr>
        </p:nvSpPr>
        <p:spPr>
          <a:xfrm>
            <a:off x="179388" y="1125538"/>
            <a:ext cx="8785225" cy="5111774"/>
          </a:xfrm>
        </p:spPr>
        <p:txBody>
          <a:bodyPr/>
          <a:lstStyle/>
          <a:p>
            <a:r>
              <a:rPr kumimoji="1" lang="ja-JP" altLang="en-US" sz="3200" dirty="0" smtClean="0"/>
              <a:t>・</a:t>
            </a:r>
            <a:r>
              <a:rPr kumimoji="1" lang="en-US" altLang="ja-JP" sz="3200" dirty="0" smtClean="0"/>
              <a:t>The use of speaking strategies did not indicate to reduce anxiety, but this seems to be because </a:t>
            </a:r>
            <a:r>
              <a:rPr lang="en-US" altLang="ja-JP" sz="3200" dirty="0"/>
              <a:t>confident learners do not </a:t>
            </a:r>
            <a:r>
              <a:rPr lang="en-US" altLang="ja-JP" sz="3200" dirty="0" smtClean="0"/>
              <a:t>use strategies</a:t>
            </a:r>
            <a:r>
              <a:rPr kumimoji="1" lang="en-US" altLang="ja-JP" sz="3200" dirty="0" smtClean="0"/>
              <a:t>.</a:t>
            </a:r>
          </a:p>
          <a:p>
            <a:r>
              <a:rPr kumimoji="1" lang="ja-JP" altLang="en-US" sz="3200" dirty="0" smtClean="0"/>
              <a:t>・</a:t>
            </a:r>
            <a:r>
              <a:rPr lang="en-US" altLang="ja-JP" sz="3200" dirty="0" smtClean="0"/>
              <a:t>Learners with pre-task anxiety have tendency to use speaking strategies though it was not indicated statistically significant.</a:t>
            </a:r>
          </a:p>
          <a:p>
            <a:r>
              <a:rPr kumimoji="1" lang="ja-JP" altLang="en-US" sz="3200" dirty="0" smtClean="0"/>
              <a:t>・</a:t>
            </a:r>
            <a:r>
              <a:rPr kumimoji="1" lang="en-US" altLang="ja-JP" sz="3200" dirty="0" smtClean="0"/>
              <a:t>Strategy users tend to believe that tandem learning is beneficial for their language </a:t>
            </a:r>
            <a:r>
              <a:rPr kumimoji="1" lang="en-US" altLang="ja-JP" sz="3200" dirty="0" smtClean="0"/>
              <a:t>learning.</a:t>
            </a:r>
            <a:endParaRPr kumimoji="1" lang="ja-JP" altLang="en-US" sz="32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29</a:t>
            </a:fld>
            <a:endParaRPr lang="en-US" altLang="ja-JP"/>
          </a:p>
        </p:txBody>
      </p:sp>
    </p:spTree>
    <p:extLst>
      <p:ext uri="{BB962C8B-B14F-4D97-AF65-F5344CB8AC3E}">
        <p14:creationId xmlns:p14="http://schemas.microsoft.com/office/powerpoint/2010/main" val="1331131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a:t>References</a:t>
            </a:r>
            <a:br>
              <a:rPr lang="en-US" altLang="ja-JP" sz="3200" dirty="0"/>
            </a:br>
            <a:endParaRPr kumimoji="1" lang="ja-JP" altLang="en-US" sz="3200" dirty="0"/>
          </a:p>
        </p:txBody>
      </p:sp>
      <p:sp>
        <p:nvSpPr>
          <p:cNvPr id="3" name="コンテンツ プレースホルダー 2"/>
          <p:cNvSpPr>
            <a:spLocks noGrp="1"/>
          </p:cNvSpPr>
          <p:nvPr>
            <p:ph idx="1"/>
          </p:nvPr>
        </p:nvSpPr>
        <p:spPr>
          <a:xfrm>
            <a:off x="179388" y="1124744"/>
            <a:ext cx="8785100" cy="5472608"/>
          </a:xfrm>
        </p:spPr>
        <p:txBody>
          <a:bodyPr/>
          <a:lstStyle/>
          <a:p>
            <a:r>
              <a:rPr lang="en-US" altLang="ja-JP" sz="1200" dirty="0" smtClean="0"/>
              <a:t>Cheng</a:t>
            </a:r>
            <a:r>
              <a:rPr lang="en-US" altLang="ja-JP" sz="1200" dirty="0"/>
              <a:t>, R. (2010). Computer-mediated scaffolding in L2 students' academic literacy</a:t>
            </a:r>
            <a:br>
              <a:rPr lang="en-US" altLang="ja-JP" sz="1200" dirty="0"/>
            </a:br>
            <a:r>
              <a:rPr lang="en-US" altLang="ja-JP" sz="1200" dirty="0"/>
              <a:t>development. CALICO Journal, 28(1), 74-98</a:t>
            </a:r>
            <a:r>
              <a:rPr lang="en-US" altLang="ja-JP" sz="1200" dirty="0" smtClean="0"/>
              <a:t>.</a:t>
            </a:r>
          </a:p>
          <a:p>
            <a:r>
              <a:rPr lang="en-US" altLang="ja-JP" sz="1200" dirty="0" err="1" smtClean="0"/>
              <a:t>Czimmermann</a:t>
            </a:r>
            <a:r>
              <a:rPr lang="en-US" altLang="ja-JP" sz="1200" dirty="0" smtClean="0"/>
              <a:t>, E. &amp; </a:t>
            </a:r>
            <a:r>
              <a:rPr lang="en-US" altLang="ja-JP" sz="1200" dirty="0" err="1" smtClean="0"/>
              <a:t>Piniel</a:t>
            </a:r>
            <a:r>
              <a:rPr lang="en-US" altLang="ja-JP" sz="1200" dirty="0" smtClean="0"/>
              <a:t>, K. (2016). Advanced language learners’ experiences of flow in the Hungarian EFL classroom. Positive Psychology in SLA, 193-214.</a:t>
            </a:r>
          </a:p>
          <a:p>
            <a:r>
              <a:rPr lang="en-US" altLang="ja-JP" sz="1200" dirty="0" smtClean="0"/>
              <a:t>Egbert, J. (2003) The study of flow theory in the foreign language classroom Modern Language Journal, 87(4), 499-518.</a:t>
            </a:r>
          </a:p>
          <a:p>
            <a:r>
              <a:rPr lang="en-US" altLang="ja-JP" sz="1200" dirty="0" smtClean="0"/>
              <a:t>Garcia, O. &amp; Li, W.(2014), </a:t>
            </a:r>
            <a:r>
              <a:rPr lang="en-US" altLang="ja-JP" sz="1200" dirty="0" err="1" smtClean="0"/>
              <a:t>Translanguaging</a:t>
            </a:r>
            <a:r>
              <a:rPr lang="en-US" altLang="ja-JP" sz="1200" dirty="0" smtClean="0"/>
              <a:t>: Language, bilingualism and education. London: Palgrave Macmillan.</a:t>
            </a:r>
          </a:p>
          <a:p>
            <a:r>
              <a:rPr lang="en-US" altLang="ja-JP" sz="1200" dirty="0" err="1" smtClean="0"/>
              <a:t>Horwirz</a:t>
            </a:r>
            <a:r>
              <a:rPr lang="en-US" altLang="ja-JP" sz="1200" dirty="0"/>
              <a:t>, E. K</a:t>
            </a:r>
            <a:r>
              <a:rPr lang="en-US" altLang="ja-JP" sz="1200" dirty="0" smtClean="0"/>
              <a:t>., Horwitz</a:t>
            </a:r>
            <a:r>
              <a:rPr lang="en-US" altLang="ja-JP" sz="1200" dirty="0"/>
              <a:t>, M. B</a:t>
            </a:r>
            <a:r>
              <a:rPr lang="en-US" altLang="ja-JP" sz="1200" dirty="0" smtClean="0"/>
              <a:t>., &amp; </a:t>
            </a:r>
            <a:r>
              <a:rPr lang="en-US" altLang="ja-JP" sz="1200" dirty="0"/>
              <a:t>Cope, J. (1986). </a:t>
            </a:r>
            <a:r>
              <a:rPr lang="en-US" altLang="ja-JP" sz="1200" dirty="0" smtClean="0"/>
              <a:t>Foreign language classroom anxiety, Modern </a:t>
            </a:r>
            <a:r>
              <a:rPr lang="en-US" altLang="ja-JP" sz="1200" dirty="0"/>
              <a:t>Language Journal. 70 </a:t>
            </a:r>
            <a:r>
              <a:rPr lang="en-US" altLang="ja-JP" sz="1200" dirty="0" smtClean="0"/>
              <a:t>(2), 125-132.</a:t>
            </a:r>
          </a:p>
          <a:p>
            <a:r>
              <a:rPr lang="en-US" altLang="ja-JP" sz="1200" dirty="0" smtClean="0"/>
              <a:t>Kawai, Y. (2008). Speaking and good language learners, C. Griffiths (Ed.) Lessons from good language learners, pp.218-230. Cambridge University Press.</a:t>
            </a:r>
          </a:p>
          <a:p>
            <a:r>
              <a:rPr lang="en-US" altLang="ja-JP" sz="1200" dirty="0" smtClean="0"/>
              <a:t>Lam</a:t>
            </a:r>
            <a:r>
              <a:rPr lang="en-US" altLang="ja-JP" sz="1200" dirty="0"/>
              <a:t>, W. S. E. (2004). Second language socialization in a bilingual chat room</a:t>
            </a:r>
            <a:r>
              <a:rPr lang="en-US" altLang="ja-JP" sz="1200" dirty="0" smtClean="0"/>
              <a:t>: Global </a:t>
            </a:r>
            <a:r>
              <a:rPr lang="en-US" altLang="ja-JP" sz="1200" dirty="0"/>
              <a:t>and local considerations. Language Learning and Technology, 8(3), 44-65</a:t>
            </a:r>
            <a:r>
              <a:rPr lang="en-US" altLang="ja-JP" sz="1200" dirty="0" smtClean="0"/>
              <a:t>.</a:t>
            </a:r>
          </a:p>
          <a:p>
            <a:r>
              <a:rPr lang="en-US" altLang="ja-JP" sz="1200" dirty="0"/>
              <a:t>Little, D., &amp; </a:t>
            </a:r>
            <a:r>
              <a:rPr lang="en-US" altLang="ja-JP" sz="1200" dirty="0" err="1"/>
              <a:t>Brammerts</a:t>
            </a:r>
            <a:r>
              <a:rPr lang="en-US" altLang="ja-JP" sz="1200" dirty="0"/>
              <a:t>, H. (Ed.) (1996). A guide to language learning in tandem via the Internet. CLCS Occasional Paper No. 46., </a:t>
            </a:r>
          </a:p>
          <a:p>
            <a:r>
              <a:rPr lang="en-US" altLang="ja-JP" sz="1200" dirty="0"/>
              <a:t>         Trinity Coll., Dublin (Ireland). Centre for Language and Communication Studies. (ERIC Document Reproduction:  ED 399 789)</a:t>
            </a:r>
          </a:p>
          <a:p>
            <a:r>
              <a:rPr lang="en-US" altLang="ja-JP" sz="1200" dirty="0" smtClean="0"/>
              <a:t>Marsh</a:t>
            </a:r>
            <a:r>
              <a:rPr lang="en-US" altLang="ja-JP" sz="1200" dirty="0"/>
              <a:t>, </a:t>
            </a:r>
            <a:r>
              <a:rPr lang="en-US" altLang="ja-JP" sz="1200" dirty="0" smtClean="0"/>
              <a:t>D. (1994). </a:t>
            </a:r>
            <a:r>
              <a:rPr lang="en-US" altLang="ja-JP" sz="1200" dirty="0"/>
              <a:t>Bilingual </a:t>
            </a:r>
            <a:r>
              <a:rPr lang="en-US" altLang="ja-JP" sz="1200" dirty="0" smtClean="0"/>
              <a:t>education </a:t>
            </a:r>
            <a:r>
              <a:rPr lang="en-US" altLang="ja-JP" sz="1200" dirty="0"/>
              <a:t>&amp; </a:t>
            </a:r>
            <a:r>
              <a:rPr lang="en-US" altLang="ja-JP" sz="1200" dirty="0" smtClean="0"/>
              <a:t>content </a:t>
            </a:r>
            <a:r>
              <a:rPr lang="en-US" altLang="ja-JP" sz="1200" dirty="0"/>
              <a:t>and </a:t>
            </a:r>
            <a:r>
              <a:rPr lang="en-US" altLang="ja-JP" sz="1200" dirty="0" smtClean="0"/>
              <a:t>language integrated learning</a:t>
            </a:r>
            <a:r>
              <a:rPr lang="en-US" altLang="ja-JP" sz="1200" dirty="0"/>
              <a:t>. International Association for Cross-cultural Communication, Language Teaching in the Member States of the European Union (Lingua</a:t>
            </a:r>
            <a:r>
              <a:rPr lang="en-US" altLang="ja-JP" sz="1200" dirty="0" smtClean="0"/>
              <a:t>), </a:t>
            </a:r>
            <a:r>
              <a:rPr lang="en-US" altLang="ja-JP" sz="1200" dirty="0"/>
              <a:t>University of </a:t>
            </a:r>
            <a:r>
              <a:rPr lang="en-US" altLang="ja-JP" sz="1200" dirty="0" smtClean="0"/>
              <a:t>Sorbonne, </a:t>
            </a:r>
            <a:r>
              <a:rPr lang="en-US" altLang="ja-JP" sz="1200" dirty="0"/>
              <a:t>Paris. </a:t>
            </a:r>
          </a:p>
          <a:p>
            <a:r>
              <a:rPr lang="en-US" altLang="ja-JP" sz="1200" dirty="0" smtClean="0"/>
              <a:t>McKay, S. L. (2002). Teaching English as an International Language. Oxford University Press.</a:t>
            </a:r>
          </a:p>
          <a:p>
            <a:r>
              <a:rPr lang="en-US" altLang="ja-JP" sz="1200" dirty="0" smtClean="0"/>
              <a:t>Oxford</a:t>
            </a:r>
            <a:r>
              <a:rPr lang="en-US" altLang="ja-JP" sz="1200" dirty="0"/>
              <a:t>, R. L. (1990). Language learning strategies: What every teacher should know. New York, NY: Newbury </a:t>
            </a:r>
            <a:r>
              <a:rPr lang="en-US" altLang="ja-JP" sz="1200" dirty="0" smtClean="0"/>
              <a:t>House.</a:t>
            </a:r>
          </a:p>
          <a:p>
            <a:r>
              <a:rPr lang="en-US" altLang="ja-JP" sz="1200" dirty="0"/>
              <a:t>Swain, M. (2006). </a:t>
            </a:r>
            <a:r>
              <a:rPr lang="en-US" altLang="ja-JP" sz="1200" dirty="0" err="1"/>
              <a:t>Languaging</a:t>
            </a:r>
            <a:r>
              <a:rPr lang="en-US" altLang="ja-JP" sz="1200" dirty="0"/>
              <a:t>, agency and collaboration in advanced </a:t>
            </a:r>
            <a:r>
              <a:rPr lang="en-US" altLang="ja-JP" sz="1200" dirty="0" smtClean="0"/>
              <a:t>second </a:t>
            </a:r>
            <a:r>
              <a:rPr lang="en-US" altLang="ja-JP" sz="1200" dirty="0"/>
              <a:t>language proficiency In H. Byrnes (Ed.), Advanced Language </a:t>
            </a:r>
            <a:r>
              <a:rPr lang="en-US" altLang="ja-JP" sz="1200" dirty="0" smtClean="0"/>
              <a:t>Learning</a:t>
            </a:r>
            <a:r>
              <a:rPr lang="en-US" altLang="ja-JP" sz="1200" dirty="0"/>
              <a:t>: The contribution of Halliday and Vygotsky (pp. 95-108). </a:t>
            </a:r>
            <a:r>
              <a:rPr lang="en-US" altLang="ja-JP" sz="1200" dirty="0" smtClean="0"/>
              <a:t>London</a:t>
            </a:r>
            <a:r>
              <a:rPr lang="en-US" altLang="ja-JP" sz="1200" dirty="0"/>
              <a:t>: Continuum.</a:t>
            </a:r>
            <a:endParaRPr lang="en-US" altLang="ja-JP" sz="1200" dirty="0" smtClean="0"/>
          </a:p>
          <a:p>
            <a:r>
              <a:rPr lang="en-US" altLang="ja-JP" sz="1200" dirty="0" err="1" smtClean="0"/>
              <a:t>Vassallo</a:t>
            </a:r>
            <a:r>
              <a:rPr lang="en-US" altLang="ja-JP" sz="1200" dirty="0" smtClean="0"/>
              <a:t>, M. L. </a:t>
            </a:r>
            <a:r>
              <a:rPr lang="en-US" altLang="ja-JP" sz="1200" dirty="0"/>
              <a:t>&amp; </a:t>
            </a:r>
            <a:r>
              <a:rPr lang="en-US" altLang="ja-JP" sz="1200" dirty="0" err="1" smtClean="0"/>
              <a:t>Telles</a:t>
            </a:r>
            <a:r>
              <a:rPr lang="en-US" altLang="ja-JP" sz="1200" dirty="0" smtClean="0"/>
              <a:t>, J. A. (2006). </a:t>
            </a:r>
            <a:r>
              <a:rPr lang="en-US" altLang="ja-JP" sz="1200" dirty="0"/>
              <a:t>Foreign language learning in-tandem: </a:t>
            </a:r>
            <a:r>
              <a:rPr lang="en-US" altLang="ja-JP" sz="1200" dirty="0" smtClean="0"/>
              <a:t>Theoretical </a:t>
            </a:r>
            <a:r>
              <a:rPr lang="en-US" altLang="ja-JP" sz="1200" dirty="0"/>
              <a:t>principles and research perspectives. The </a:t>
            </a:r>
            <a:r>
              <a:rPr lang="en-US" altLang="ja-JP" sz="1200" dirty="0" err="1" smtClean="0"/>
              <a:t>ESPecialist</a:t>
            </a:r>
            <a:r>
              <a:rPr lang="en-US" altLang="ja-JP" sz="1200" dirty="0" smtClean="0"/>
              <a:t>, 27 </a:t>
            </a:r>
            <a:r>
              <a:rPr lang="en-US" altLang="ja-JP" sz="1200" dirty="0"/>
              <a:t>(1), </a:t>
            </a:r>
            <a:r>
              <a:rPr lang="en-US" altLang="ja-JP" sz="1200" dirty="0" smtClean="0"/>
              <a:t>83-118.</a:t>
            </a:r>
          </a:p>
          <a:p>
            <a:r>
              <a:rPr lang="en-US" altLang="ja-JP" sz="1200" dirty="0" err="1"/>
              <a:t>Yashima</a:t>
            </a:r>
            <a:r>
              <a:rPr lang="en-US" altLang="ja-JP" sz="1200" dirty="0"/>
              <a:t>, T</a:t>
            </a:r>
            <a:r>
              <a:rPr lang="ja-JP" altLang="en-US" sz="1200" dirty="0"/>
              <a:t>・</a:t>
            </a:r>
            <a:r>
              <a:rPr lang="en-US" altLang="ja-JP" sz="1200" dirty="0"/>
              <a:t>Noels, K.</a:t>
            </a:r>
            <a:r>
              <a:rPr lang="ja-JP" altLang="en-US" sz="1200" dirty="0"/>
              <a:t>・</a:t>
            </a:r>
            <a:r>
              <a:rPr lang="en-US" altLang="ja-JP" sz="1200" dirty="0" err="1"/>
              <a:t>Shizuka</a:t>
            </a:r>
            <a:r>
              <a:rPr lang="en-US" altLang="ja-JP" sz="1200" dirty="0"/>
              <a:t>, T</a:t>
            </a:r>
            <a:r>
              <a:rPr lang="ja-JP" altLang="en-US" sz="1200" dirty="0"/>
              <a:t>・</a:t>
            </a:r>
            <a:r>
              <a:rPr lang="en-US" altLang="ja-JP" sz="1200" dirty="0"/>
              <a:t>Takeuchi, O</a:t>
            </a:r>
            <a:r>
              <a:rPr lang="ja-JP" altLang="en-US" sz="1200" dirty="0"/>
              <a:t>・</a:t>
            </a:r>
            <a:r>
              <a:rPr lang="en-US" altLang="ja-JP" sz="1200" dirty="0"/>
              <a:t>Yamane, S</a:t>
            </a:r>
            <a:r>
              <a:rPr lang="ja-JP" altLang="en-US" sz="1200" dirty="0"/>
              <a:t>・</a:t>
            </a:r>
            <a:r>
              <a:rPr lang="en-US" altLang="ja-JP" sz="1200" dirty="0" err="1"/>
              <a:t>Yoshizawa</a:t>
            </a:r>
            <a:r>
              <a:rPr lang="en-US" altLang="ja-JP" sz="1200" dirty="0"/>
              <a:t>, K. (2009). The </a:t>
            </a:r>
            <a:r>
              <a:rPr lang="en-US" altLang="ja-JP" sz="1200" dirty="0" smtClean="0"/>
              <a:t>interplay </a:t>
            </a:r>
            <a:r>
              <a:rPr lang="en-US" altLang="ja-JP" sz="1200" dirty="0"/>
              <a:t>of </a:t>
            </a:r>
            <a:r>
              <a:rPr lang="en-US" altLang="ja-JP" sz="1200" dirty="0" smtClean="0"/>
              <a:t>classroom anxiety</a:t>
            </a:r>
            <a:r>
              <a:rPr lang="en-US" altLang="ja-JP" sz="1200" dirty="0"/>
              <a:t>, </a:t>
            </a:r>
            <a:r>
              <a:rPr lang="en-US" altLang="ja-JP" sz="1200" dirty="0" smtClean="0"/>
              <a:t>intrinsic motivation</a:t>
            </a:r>
            <a:r>
              <a:rPr lang="en-US" altLang="ja-JP" sz="1200" dirty="0"/>
              <a:t>, and </a:t>
            </a:r>
            <a:r>
              <a:rPr lang="en-US" altLang="ja-JP" sz="1200" dirty="0" smtClean="0"/>
              <a:t>gender </a:t>
            </a:r>
            <a:r>
              <a:rPr lang="en-US" altLang="ja-JP" sz="1200" dirty="0"/>
              <a:t>in the Japanese EFL </a:t>
            </a:r>
            <a:r>
              <a:rPr lang="en-US" altLang="ja-JP" sz="1200" dirty="0" smtClean="0"/>
              <a:t>context</a:t>
            </a:r>
            <a:r>
              <a:rPr lang="en-US" altLang="ja-JP" sz="1200" dirty="0"/>
              <a:t>, Journal of Foreign Language Education and Research, 17, 41-64.</a:t>
            </a:r>
          </a:p>
          <a:p>
            <a:endParaRPr lang="en-US" altLang="ja-JP" sz="12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30</a:t>
            </a:fld>
            <a:endParaRPr lang="en-US" altLang="ja-JP"/>
          </a:p>
        </p:txBody>
      </p:sp>
    </p:spTree>
    <p:extLst>
      <p:ext uri="{BB962C8B-B14F-4D97-AF65-F5344CB8AC3E}">
        <p14:creationId xmlns:p14="http://schemas.microsoft.com/office/powerpoint/2010/main" val="808413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Thank you.</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Please send an email to the following if you would like a set of power point slides.</a:t>
            </a:r>
          </a:p>
          <a:p>
            <a:endParaRPr lang="en-US" altLang="ja-JP" dirty="0"/>
          </a:p>
          <a:p>
            <a:pPr algn="ctr"/>
            <a:r>
              <a:rPr kumimoji="1" lang="en-US" altLang="ja-JP" dirty="0" smtClean="0">
                <a:hlinkClick r:id="rId2"/>
              </a:rPr>
              <a:t>kawai@imc.hokudai.ac.jp</a:t>
            </a:r>
            <a:endParaRPr kumimoji="1" lang="en-US" altLang="ja-JP" dirty="0" smtClean="0"/>
          </a:p>
          <a:p>
            <a:pPr algn="ctr"/>
            <a:endParaRPr lang="en-US" altLang="ja-JP" dirty="0"/>
          </a:p>
          <a:p>
            <a:pPr algn="ctr"/>
            <a:r>
              <a:rPr lang="en-US" altLang="ja-JP" dirty="0"/>
              <a:t>This symposium is sponsored in part by Grants-in-aid for Scientific Research from the Japan Society for the Promotion of Science (JSPS), "Constructing </a:t>
            </a:r>
            <a:r>
              <a:rPr lang="en-US" altLang="ja-JP" dirty="0" err="1"/>
              <a:t>Plurilingual</a:t>
            </a:r>
            <a:r>
              <a:rPr lang="en-US" altLang="ja-JP" dirty="0"/>
              <a:t> Communities in East Asia: Implications from Hong Kong."</a:t>
            </a:r>
            <a:endParaRPr lang="ja-JP" altLang="ja-JP" dirty="0"/>
          </a:p>
          <a:p>
            <a:pPr algn="ctr"/>
            <a:endParaRPr kumimoji="1" lang="ja-JP" altLang="en-US"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31</a:t>
            </a:fld>
            <a:endParaRPr lang="en-US" altLang="ja-JP"/>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7832" y="1700808"/>
            <a:ext cx="1404608" cy="1865008"/>
          </a:xfrm>
          <a:prstGeom prst="rect">
            <a:avLst/>
          </a:prstGeom>
        </p:spPr>
      </p:pic>
    </p:spTree>
    <p:extLst>
      <p:ext uri="{BB962C8B-B14F-4D97-AF65-F5344CB8AC3E}">
        <p14:creationId xmlns:p14="http://schemas.microsoft.com/office/powerpoint/2010/main" val="492087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Three principles of tandem learning</a:t>
            </a:r>
            <a:endParaRPr kumimoji="1" lang="ja-JP" altLang="en-US" sz="3200" dirty="0"/>
          </a:p>
        </p:txBody>
      </p:sp>
      <p:sp>
        <p:nvSpPr>
          <p:cNvPr id="3" name="コンテンツ プレースホルダー 2"/>
          <p:cNvSpPr>
            <a:spLocks noGrp="1"/>
          </p:cNvSpPr>
          <p:nvPr>
            <p:ph idx="1"/>
          </p:nvPr>
        </p:nvSpPr>
        <p:spPr>
          <a:xfrm>
            <a:off x="467544" y="946432"/>
            <a:ext cx="8160915" cy="5362888"/>
          </a:xfrm>
        </p:spPr>
        <p:txBody>
          <a:bodyPr>
            <a:noAutofit/>
          </a:bodyPr>
          <a:lstStyle/>
          <a:p>
            <a:r>
              <a:rPr lang="en-US" altLang="ja-JP" sz="3600" dirty="0" smtClean="0"/>
              <a:t>Separation of languages: Divide one meeting session into two phases; use one language in one phase.</a:t>
            </a:r>
            <a:endParaRPr lang="en-US" altLang="ja-JP" sz="3600" dirty="0"/>
          </a:p>
          <a:p>
            <a:r>
              <a:rPr lang="en-US" altLang="ja-JP" sz="3600" dirty="0" smtClean="0"/>
              <a:t>Reciprocity: Both participants have benefits by changing roles of learners and proficient others.</a:t>
            </a:r>
            <a:endParaRPr lang="en-US" altLang="ja-JP" sz="3600" dirty="0"/>
          </a:p>
          <a:p>
            <a:r>
              <a:rPr lang="en-US" altLang="ja-JP" sz="3600" dirty="0" smtClean="0"/>
              <a:t>Autonomy: Learners decide what and how they study by themselves.</a:t>
            </a:r>
            <a:endParaRPr lang="en-US" altLang="ja-JP" sz="3600" dirty="0"/>
          </a:p>
          <a:p>
            <a:pPr marL="0" indent="0" algn="r"/>
            <a:r>
              <a:rPr lang="en-US" altLang="ja-JP" sz="3600" dirty="0"/>
              <a:t>(</a:t>
            </a:r>
            <a:r>
              <a:rPr lang="en-US" altLang="ja-JP" sz="3600" dirty="0" err="1"/>
              <a:t>Vassallo</a:t>
            </a:r>
            <a:r>
              <a:rPr lang="en-US" altLang="ja-JP" sz="3600" dirty="0"/>
              <a:t> &amp; </a:t>
            </a:r>
            <a:r>
              <a:rPr lang="en-US" altLang="ja-JP" sz="3600" dirty="0" err="1" smtClean="0"/>
              <a:t>Telles</a:t>
            </a:r>
            <a:r>
              <a:rPr lang="en-US" altLang="ja-JP" sz="3600" dirty="0" smtClean="0"/>
              <a:t>, </a:t>
            </a:r>
            <a:r>
              <a:rPr lang="en-US" altLang="ja-JP" sz="3600" dirty="0"/>
              <a:t>2006)</a:t>
            </a:r>
            <a:endParaRPr lang="ja-JP" altLang="en-US" sz="3600" dirty="0"/>
          </a:p>
        </p:txBody>
      </p:sp>
    </p:spTree>
    <p:extLst>
      <p:ext uri="{BB962C8B-B14F-4D97-AF65-F5344CB8AC3E}">
        <p14:creationId xmlns:p14="http://schemas.microsoft.com/office/powerpoint/2010/main" val="326504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44450"/>
            <a:ext cx="8353052" cy="864270"/>
          </a:xfrm>
        </p:spPr>
        <p:txBody>
          <a:bodyPr/>
          <a:lstStyle/>
          <a:p>
            <a:r>
              <a:rPr kumimoji="1" lang="en-US" altLang="ja-JP" sz="2800" dirty="0" err="1" smtClean="0"/>
              <a:t>Translanguaging</a:t>
            </a:r>
            <a:r>
              <a:rPr kumimoji="1" lang="en-US" altLang="ja-JP" sz="2800" dirty="0" smtClean="0"/>
              <a:t> Online Presentation and Language Exchange (TOPLE)</a:t>
            </a:r>
            <a:endParaRPr kumimoji="1" lang="ja-JP" altLang="en-US" sz="2800" dirty="0"/>
          </a:p>
        </p:txBody>
      </p:sp>
      <p:sp>
        <p:nvSpPr>
          <p:cNvPr id="3" name="コンテンツ プレースホルダー 2"/>
          <p:cNvSpPr>
            <a:spLocks noGrp="1"/>
          </p:cNvSpPr>
          <p:nvPr>
            <p:ph idx="1"/>
          </p:nvPr>
        </p:nvSpPr>
        <p:spPr>
          <a:xfrm>
            <a:off x="250825" y="980728"/>
            <a:ext cx="8785225" cy="5472608"/>
          </a:xfrm>
        </p:spPr>
        <p:txBody>
          <a:bodyPr/>
          <a:lstStyle/>
          <a:p>
            <a:r>
              <a:rPr kumimoji="1" lang="en-US" altLang="ja-JP" sz="2900" dirty="0" smtClean="0"/>
              <a:t>Fall semester in 2015-2016: Hokkaido University, University of Hong Kong, University of Massachusetts, Amherst.</a:t>
            </a:r>
            <a:endParaRPr lang="en-US" altLang="ja-JP" sz="2900" dirty="0" smtClean="0"/>
          </a:p>
          <a:p>
            <a:r>
              <a:rPr lang="en-US" altLang="ja-JP" sz="2900" dirty="0" smtClean="0"/>
              <a:t>Spring semester in 2016: Hokkaido </a:t>
            </a:r>
            <a:r>
              <a:rPr lang="en-US" altLang="ja-JP" sz="2900" dirty="0"/>
              <a:t>University, University of Hong Kong, Chinese University of Hong </a:t>
            </a:r>
            <a:r>
              <a:rPr lang="en-US" altLang="ja-JP" sz="2900" dirty="0" smtClean="0"/>
              <a:t>Kong, University </a:t>
            </a:r>
            <a:r>
              <a:rPr lang="en-US" altLang="ja-JP" sz="2900" dirty="0"/>
              <a:t>of Massachusetts, </a:t>
            </a:r>
            <a:r>
              <a:rPr lang="en-US" altLang="ja-JP" sz="2900" dirty="0" smtClean="0"/>
              <a:t>Amherst. </a:t>
            </a:r>
            <a:endParaRPr lang="en-US" altLang="ja-JP" sz="2900" dirty="0"/>
          </a:p>
          <a:p>
            <a:r>
              <a:rPr lang="en-US" altLang="ja-JP" sz="2900" dirty="0" smtClean="0"/>
              <a:t>Fall semester in 2016-2017: Hokkaido </a:t>
            </a:r>
            <a:r>
              <a:rPr lang="en-US" altLang="ja-JP" sz="2900" dirty="0"/>
              <a:t>University, University of Hong Kong, </a:t>
            </a:r>
            <a:r>
              <a:rPr lang="en-US" altLang="ja-JP" sz="2900" dirty="0" smtClean="0"/>
              <a:t>Chinese </a:t>
            </a:r>
            <a:r>
              <a:rPr lang="en-US" altLang="ja-JP" sz="2900" dirty="0"/>
              <a:t>University of Hong Kong, Hong Kong Polytechnic </a:t>
            </a:r>
            <a:r>
              <a:rPr lang="en-US" altLang="ja-JP" sz="2900" dirty="0" smtClean="0"/>
              <a:t>University, </a:t>
            </a:r>
            <a:r>
              <a:rPr lang="en-US" altLang="ja-JP" sz="2900" dirty="0"/>
              <a:t>University of Massachusetts, Amherst, </a:t>
            </a:r>
            <a:r>
              <a:rPr lang="en-US" altLang="ja-JP" sz="2900" dirty="0" smtClean="0"/>
              <a:t>Helsinki University, University of Alabama.</a:t>
            </a:r>
          </a:p>
        </p:txBody>
      </p:sp>
      <p:sp>
        <p:nvSpPr>
          <p:cNvPr id="5" name="スライド番号プレースホルダー 4"/>
          <p:cNvSpPr>
            <a:spLocks noGrp="1"/>
          </p:cNvSpPr>
          <p:nvPr>
            <p:ph type="sldNum" sz="quarter" idx="10"/>
          </p:nvPr>
        </p:nvSpPr>
        <p:spPr/>
        <p:txBody>
          <a:bodyPr/>
          <a:lstStyle/>
          <a:p>
            <a:fld id="{2AEFE8A6-47C1-47C5-B250-92200EC56F61}" type="slidenum">
              <a:rPr lang="en-US" altLang="ja-JP" smtClean="0"/>
              <a:pPr/>
              <a:t>4</a:t>
            </a:fld>
            <a:endParaRPr lang="en-US" altLang="ja-JP"/>
          </a:p>
        </p:txBody>
      </p:sp>
    </p:spTree>
    <p:extLst>
      <p:ext uri="{BB962C8B-B14F-4D97-AF65-F5344CB8AC3E}">
        <p14:creationId xmlns:p14="http://schemas.microsoft.com/office/powerpoint/2010/main" val="2888836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16633"/>
            <a:ext cx="8497068" cy="797768"/>
          </a:xfrm>
        </p:spPr>
        <p:txBody>
          <a:bodyPr/>
          <a:lstStyle/>
          <a:p>
            <a:r>
              <a:rPr lang="en-US" altLang="ja-JP" sz="2800" dirty="0" err="1"/>
              <a:t>Translangaging</a:t>
            </a:r>
            <a:r>
              <a:rPr lang="en-US" altLang="ja-JP" sz="2800" dirty="0"/>
              <a:t> Online Presentation and Language Exchange (TOPLE) </a:t>
            </a:r>
            <a:endParaRPr kumimoji="1" lang="ja-JP" altLang="en-US" sz="2800" dirty="0"/>
          </a:p>
        </p:txBody>
      </p:sp>
      <p:sp>
        <p:nvSpPr>
          <p:cNvPr id="3" name="コンテンツ プレースホルダー 2"/>
          <p:cNvSpPr>
            <a:spLocks noGrp="1"/>
          </p:cNvSpPr>
          <p:nvPr>
            <p:ph idx="1"/>
          </p:nvPr>
        </p:nvSpPr>
        <p:spPr>
          <a:xfrm>
            <a:off x="179388" y="1268760"/>
            <a:ext cx="8785225" cy="4824065"/>
          </a:xfrm>
        </p:spPr>
        <p:txBody>
          <a:bodyPr/>
          <a:lstStyle/>
          <a:p>
            <a:r>
              <a:rPr lang="en-US" altLang="ja-JP" sz="3600" dirty="0" smtClean="0"/>
              <a:t>Philosophies </a:t>
            </a:r>
            <a:r>
              <a:rPr lang="en-US" altLang="ja-JP" sz="3600" dirty="0"/>
              <a:t>for TOPLE</a:t>
            </a:r>
            <a:endParaRPr lang="ja-JP" altLang="en-US" sz="3600" dirty="0"/>
          </a:p>
          <a:p>
            <a:r>
              <a:rPr lang="ja-JP" altLang="en-US" sz="3600" dirty="0" smtClean="0"/>
              <a:t>１．</a:t>
            </a:r>
            <a:r>
              <a:rPr lang="en-US" altLang="ja-JP" sz="3600" dirty="0" smtClean="0"/>
              <a:t>From Monolingual Society Native Speaker Model to Multi-layered Language Society Bilingual Model</a:t>
            </a:r>
          </a:p>
          <a:p>
            <a:r>
              <a:rPr lang="ja-JP" altLang="en-US" sz="3600" dirty="0" smtClean="0"/>
              <a:t>２．</a:t>
            </a:r>
            <a:r>
              <a:rPr lang="en-US" altLang="ja-JP" sz="3600" dirty="0" err="1" smtClean="0"/>
              <a:t>Translanguaging</a:t>
            </a:r>
            <a:endParaRPr lang="en-US" altLang="ja-JP" sz="3600" dirty="0" smtClean="0"/>
          </a:p>
          <a:p>
            <a:r>
              <a:rPr lang="ja-JP" altLang="en-US" sz="3600" dirty="0" smtClean="0"/>
              <a:t>３．</a:t>
            </a:r>
            <a:r>
              <a:rPr lang="en-US" altLang="ja-JP" sz="3600" dirty="0" smtClean="0"/>
              <a:t>Second Language Speakers’ Wellbeing</a:t>
            </a:r>
            <a:endParaRPr kumimoji="1" lang="ja-JP" altLang="en-US" sz="36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5</a:t>
            </a:fld>
            <a:endParaRPr lang="en-US" altLang="ja-JP"/>
          </a:p>
        </p:txBody>
      </p:sp>
    </p:spTree>
    <p:extLst>
      <p:ext uri="{BB962C8B-B14F-4D97-AF65-F5344CB8AC3E}">
        <p14:creationId xmlns:p14="http://schemas.microsoft.com/office/powerpoint/2010/main" val="3183258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88641"/>
            <a:ext cx="8713092" cy="725760"/>
          </a:xfrm>
        </p:spPr>
        <p:txBody>
          <a:bodyPr/>
          <a:lstStyle/>
          <a:p>
            <a:r>
              <a:rPr kumimoji="1" lang="en-US" altLang="ja-JP" dirty="0" smtClean="0"/>
              <a:t>Previous Model: Monolingual Society Native Speaker Model</a:t>
            </a:r>
            <a:endParaRPr kumimoji="1" lang="ja-JP" altLang="en-US" dirty="0"/>
          </a:p>
        </p:txBody>
      </p:sp>
      <p:sp>
        <p:nvSpPr>
          <p:cNvPr id="3" name="コンテンツ プレースホルダー 2"/>
          <p:cNvSpPr>
            <a:spLocks noGrp="1"/>
          </p:cNvSpPr>
          <p:nvPr>
            <p:ph idx="1"/>
          </p:nvPr>
        </p:nvSpPr>
        <p:spPr>
          <a:xfrm>
            <a:off x="174876" y="1039160"/>
            <a:ext cx="8785100" cy="5256584"/>
          </a:xfrm>
        </p:spPr>
        <p:txBody>
          <a:bodyPr/>
          <a:lstStyle/>
          <a:p>
            <a:r>
              <a:rPr lang="en-US" altLang="ja-JP" sz="3200" dirty="0" smtClean="0"/>
              <a:t>Goal: To acquire native speakers’ norm of language used in a monolingual society.</a:t>
            </a:r>
          </a:p>
          <a:p>
            <a:r>
              <a:rPr lang="en-US" altLang="ja-JP" sz="3200" dirty="0" smtClean="0"/>
              <a:t>Achieve the target proficiency level first, then use the language with native monolingual speakers in the target language society.</a:t>
            </a:r>
          </a:p>
          <a:p>
            <a:r>
              <a:rPr lang="en-US" altLang="ja-JP" sz="3200" dirty="0" smtClean="0"/>
              <a:t>• Ideal L2-self </a:t>
            </a:r>
            <a:r>
              <a:rPr lang="en-US" altLang="ja-JP" sz="3200" dirty="0"/>
              <a:t>(</a:t>
            </a:r>
            <a:r>
              <a:rPr lang="en-US" altLang="ja-JP" sz="3200" dirty="0" err="1"/>
              <a:t>Dornyei</a:t>
            </a:r>
            <a:r>
              <a:rPr lang="en-US" altLang="ja-JP" sz="3200" dirty="0"/>
              <a:t>, 2009) </a:t>
            </a:r>
            <a:r>
              <a:rPr lang="en-US" altLang="ja-JP" sz="3200" dirty="0" smtClean="0"/>
              <a:t>⇒perfectionism; lack of sense of achievement </a:t>
            </a:r>
            <a:r>
              <a:rPr lang="en-US" altLang="ja-JP" sz="3200" dirty="0"/>
              <a:t>(Lake, 2013</a:t>
            </a:r>
            <a:r>
              <a:rPr lang="en-US" altLang="ja-JP" sz="3200" dirty="0" smtClean="0"/>
              <a:t>)</a:t>
            </a:r>
            <a:endParaRPr lang="en-US" altLang="ja-JP" sz="3200" dirty="0"/>
          </a:p>
          <a:p>
            <a:r>
              <a:rPr lang="en-US" altLang="ja-JP" sz="3200" dirty="0" smtClean="0"/>
              <a:t>• Ought-to L2-self (ibid) ⇒depression, anxiety, pessimism, psychological disorder </a:t>
            </a:r>
            <a:r>
              <a:rPr lang="en-US" altLang="ja-JP" sz="3200" dirty="0"/>
              <a:t>(Lake, 2013</a:t>
            </a:r>
            <a:r>
              <a:rPr lang="en-US" altLang="ja-JP" sz="3200" dirty="0" smtClean="0"/>
              <a:t>)</a:t>
            </a:r>
            <a:endParaRPr kumimoji="1" lang="ja-JP" altLang="en-US" sz="32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6</a:t>
            </a:fld>
            <a:endParaRPr lang="en-US" altLang="ja-JP"/>
          </a:p>
        </p:txBody>
      </p:sp>
    </p:spTree>
    <p:extLst>
      <p:ext uri="{BB962C8B-B14F-4D97-AF65-F5344CB8AC3E}">
        <p14:creationId xmlns:p14="http://schemas.microsoft.com/office/powerpoint/2010/main" val="2475014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59765"/>
            <a:ext cx="8713092" cy="725760"/>
          </a:xfrm>
        </p:spPr>
        <p:txBody>
          <a:bodyPr/>
          <a:lstStyle/>
          <a:p>
            <a:r>
              <a:rPr kumimoji="1" lang="en-US" altLang="ja-JP" dirty="0" smtClean="0"/>
              <a:t>New Model: Multi-layered Language Society Bilingual Model</a:t>
            </a:r>
            <a:endParaRPr kumimoji="1" lang="ja-JP" altLang="en-US" dirty="0"/>
          </a:p>
        </p:txBody>
      </p:sp>
      <p:sp>
        <p:nvSpPr>
          <p:cNvPr id="3" name="コンテンツ プレースホルダー 2"/>
          <p:cNvSpPr>
            <a:spLocks noGrp="1"/>
          </p:cNvSpPr>
          <p:nvPr>
            <p:ph idx="1"/>
          </p:nvPr>
        </p:nvSpPr>
        <p:spPr>
          <a:xfrm>
            <a:off x="174876" y="1039160"/>
            <a:ext cx="8785100" cy="5256584"/>
          </a:xfrm>
        </p:spPr>
        <p:txBody>
          <a:bodyPr/>
          <a:lstStyle/>
          <a:p>
            <a:r>
              <a:rPr lang="en-US" altLang="ja-JP" sz="2700" dirty="0" smtClean="0"/>
              <a:t>Increase: Move and immigration across borders; L2-communication among non-native speakers</a:t>
            </a:r>
          </a:p>
          <a:p>
            <a:r>
              <a:rPr lang="en-US" altLang="ja-JP" sz="2700" dirty="0" smtClean="0"/>
              <a:t>L2 speakers speak among native speakers</a:t>
            </a:r>
            <a:r>
              <a:rPr lang="ja-JP" altLang="en-US" sz="2700" dirty="0" smtClean="0"/>
              <a:t>⇒</a:t>
            </a:r>
            <a:r>
              <a:rPr lang="en-US" altLang="ja-JP" sz="2700" dirty="0" smtClean="0"/>
              <a:t>L2 speakers speak with other L2 speakers.</a:t>
            </a:r>
            <a:endParaRPr lang="ja-JP" altLang="en-US" sz="2700" dirty="0"/>
          </a:p>
          <a:p>
            <a:r>
              <a:rPr lang="en-US" altLang="ja-JP" sz="2700" dirty="0" smtClean="0"/>
              <a:t>Language used in that communication is one language resource. (Garcia </a:t>
            </a:r>
            <a:r>
              <a:rPr lang="en-US" altLang="ja-JP" sz="2700" dirty="0"/>
              <a:t>&amp; Li, 2014</a:t>
            </a:r>
            <a:r>
              <a:rPr lang="en-US" altLang="ja-JP" sz="2700" dirty="0" smtClean="0"/>
              <a:t>)</a:t>
            </a:r>
          </a:p>
          <a:p>
            <a:r>
              <a:rPr lang="en-US" altLang="ja-JP" sz="2700" dirty="0" smtClean="0"/>
              <a:t>“… if … ELI (English as International Language) belongs to its users, there is no reason why some speakers should provide standards for others.” (McKay, 2002, p.126)</a:t>
            </a:r>
          </a:p>
          <a:p>
            <a:r>
              <a:rPr lang="en-US" altLang="ja-JP" sz="2700" dirty="0" smtClean="0"/>
              <a:t>L2 speakers use the language while it is incomplete; the L2 proficiency keep developing while they use it.</a:t>
            </a:r>
            <a:endParaRPr lang="en-US" altLang="ja-JP" sz="27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7</a:t>
            </a:fld>
            <a:endParaRPr lang="en-US" altLang="ja-JP"/>
          </a:p>
        </p:txBody>
      </p:sp>
    </p:spTree>
    <p:extLst>
      <p:ext uri="{BB962C8B-B14F-4D97-AF65-F5344CB8AC3E}">
        <p14:creationId xmlns:p14="http://schemas.microsoft.com/office/powerpoint/2010/main" val="2082714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88641"/>
            <a:ext cx="7561262" cy="725760"/>
          </a:xfrm>
        </p:spPr>
        <p:txBody>
          <a:bodyPr/>
          <a:lstStyle/>
          <a:p>
            <a:r>
              <a:rPr kumimoji="1" lang="en-US" altLang="ja-JP" sz="3200" dirty="0" err="1" smtClean="0"/>
              <a:t>Translanguaging</a:t>
            </a:r>
            <a:endParaRPr kumimoji="1" lang="ja-JP" altLang="en-US" sz="3200" dirty="0"/>
          </a:p>
        </p:txBody>
      </p:sp>
      <p:sp>
        <p:nvSpPr>
          <p:cNvPr id="3" name="コンテンツ プレースホルダー 2"/>
          <p:cNvSpPr>
            <a:spLocks noGrp="1"/>
          </p:cNvSpPr>
          <p:nvPr>
            <p:ph idx="1"/>
          </p:nvPr>
        </p:nvSpPr>
        <p:spPr>
          <a:xfrm>
            <a:off x="179388" y="980728"/>
            <a:ext cx="8785225" cy="5400600"/>
          </a:xfrm>
        </p:spPr>
        <p:txBody>
          <a:bodyPr/>
          <a:lstStyle/>
          <a:p>
            <a:r>
              <a:rPr lang="en-US" altLang="ja-JP" sz="3000" dirty="0" smtClean="0"/>
              <a:t>•“</a:t>
            </a:r>
            <a:r>
              <a:rPr lang="en-US" altLang="ja-JP" sz="3000" dirty="0" err="1"/>
              <a:t>Languaging</a:t>
            </a:r>
            <a:r>
              <a:rPr lang="en-US" altLang="ja-JP" sz="3000" dirty="0"/>
              <a:t> … refers to the process of making meaning and </a:t>
            </a:r>
            <a:r>
              <a:rPr lang="en-US" altLang="ja-JP" sz="3000" dirty="0" smtClean="0"/>
              <a:t>shaping </a:t>
            </a:r>
            <a:r>
              <a:rPr lang="en-US" altLang="ja-JP" sz="3000" dirty="0"/>
              <a:t>knowledge and experience through language</a:t>
            </a:r>
            <a:r>
              <a:rPr lang="en-US" altLang="ja-JP" sz="3000" dirty="0" smtClean="0"/>
              <a:t>.”</a:t>
            </a:r>
            <a:r>
              <a:rPr lang="ja-JP" altLang="en-US" sz="3000" dirty="0"/>
              <a:t> </a:t>
            </a:r>
            <a:r>
              <a:rPr lang="en-US" altLang="ja-JP" sz="3000" dirty="0" smtClean="0"/>
              <a:t>(Swain, 2006, p.98)</a:t>
            </a:r>
          </a:p>
          <a:p>
            <a:r>
              <a:rPr lang="en-US" altLang="ja-JP" sz="3000" dirty="0" smtClean="0"/>
              <a:t>• Instead of producing and comprehending a message following an established language code, one will construct meaning together by using one’s own language repertoire. (</a:t>
            </a:r>
            <a:r>
              <a:rPr lang="en-US" altLang="ja-JP" sz="3000" dirty="0"/>
              <a:t>Swain, </a:t>
            </a:r>
            <a:r>
              <a:rPr lang="en-US" altLang="ja-JP" sz="3000" dirty="0" smtClean="0"/>
              <a:t>2006)</a:t>
            </a:r>
          </a:p>
          <a:p>
            <a:r>
              <a:rPr lang="en-US" altLang="ja-JP" sz="3000" dirty="0" smtClean="0"/>
              <a:t>• Attain the best communication by learning and adapting to each others’ language behavior.</a:t>
            </a:r>
            <a:r>
              <a:rPr lang="ja-JP" altLang="en-US" sz="3000" dirty="0" smtClean="0"/>
              <a:t> </a:t>
            </a:r>
            <a:r>
              <a:rPr lang="en-US" altLang="ja-JP" sz="3000" dirty="0" smtClean="0"/>
              <a:t>(Garcia &amp; Li, 2014)</a:t>
            </a:r>
          </a:p>
          <a:p>
            <a:r>
              <a:rPr lang="en-US" altLang="ja-JP" sz="3000" dirty="0" smtClean="0"/>
              <a:t>• Learn while using a language.</a:t>
            </a:r>
          </a:p>
          <a:p>
            <a:endParaRPr kumimoji="1" lang="ja-JP" altLang="en-US" sz="3000" dirty="0"/>
          </a:p>
        </p:txBody>
      </p:sp>
      <p:sp>
        <p:nvSpPr>
          <p:cNvPr id="4" name="スライド番号プレースホルダー 3"/>
          <p:cNvSpPr>
            <a:spLocks noGrp="1"/>
          </p:cNvSpPr>
          <p:nvPr>
            <p:ph type="sldNum" sz="quarter" idx="10"/>
          </p:nvPr>
        </p:nvSpPr>
        <p:spPr/>
        <p:txBody>
          <a:bodyPr/>
          <a:lstStyle/>
          <a:p>
            <a:fld id="{2AEFE8A6-47C1-47C5-B250-92200EC56F61}" type="slidenum">
              <a:rPr lang="en-US" altLang="ja-JP" smtClean="0"/>
              <a:pPr/>
              <a:t>8</a:t>
            </a:fld>
            <a:endParaRPr lang="en-US" altLang="ja-JP"/>
          </a:p>
        </p:txBody>
      </p:sp>
    </p:spTree>
    <p:extLst>
      <p:ext uri="{BB962C8B-B14F-4D97-AF65-F5344CB8AC3E}">
        <p14:creationId xmlns:p14="http://schemas.microsoft.com/office/powerpoint/2010/main" val="3679600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3e">
  <a:themeElements>
    <a:clrScheme name="ppt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3e">
      <a:majorFont>
        <a:latin typeface="Franklin Gothic Demi"/>
        <a:ea typeface="ＭＳ Ｐゴシック"/>
        <a:cs typeface=""/>
      </a:majorFont>
      <a:minorFont>
        <a:latin typeface="Franklin Gothic Demi"/>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ppt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3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3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3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3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3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3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3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3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3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3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3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ppt3e</Template>
  <TotalTime>3113</TotalTime>
  <Words>2383</Words>
  <Application>Microsoft Office PowerPoint</Application>
  <PresentationFormat>画面に合わせる (4:3)</PresentationFormat>
  <Paragraphs>426</Paragraphs>
  <Slides>32</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32</vt:i4>
      </vt:variant>
    </vt:vector>
  </HeadingPairs>
  <TitlesOfParts>
    <vt:vector size="40" baseType="lpstr">
      <vt:lpstr>ＭＳ Ｐゴシック</vt:lpstr>
      <vt:lpstr>ＭＳ Ｐ明朝</vt:lpstr>
      <vt:lpstr>ＭＳ 明朝</vt:lpstr>
      <vt:lpstr>Arial</vt:lpstr>
      <vt:lpstr>Century</vt:lpstr>
      <vt:lpstr>Franklin Gothic Demi</vt:lpstr>
      <vt:lpstr>Times New Roman</vt:lpstr>
      <vt:lpstr>ppt3e</vt:lpstr>
      <vt:lpstr>Combining Online Language Exchange with Public Speaking</vt:lpstr>
      <vt:lpstr>Purpose of Presentation</vt:lpstr>
      <vt:lpstr>Online Language Exchange (Tele-tandem Learning)</vt:lpstr>
      <vt:lpstr>Three principles of tandem learning</vt:lpstr>
      <vt:lpstr>Translanguaging Online Presentation and Language Exchange (TOPLE)</vt:lpstr>
      <vt:lpstr>Translangaging Online Presentation and Language Exchange (TOPLE) </vt:lpstr>
      <vt:lpstr>Previous Model: Monolingual Society Native Speaker Model</vt:lpstr>
      <vt:lpstr>New Model: Multi-layered Language Society Bilingual Model</vt:lpstr>
      <vt:lpstr>Translanguaging</vt:lpstr>
      <vt:lpstr>Second Language Speakers’ Wellbeing</vt:lpstr>
      <vt:lpstr>TOPLE activity: Email exchange</vt:lpstr>
      <vt:lpstr>TOPLE activity: Text chat</vt:lpstr>
      <vt:lpstr>TOPLE activity: Online presentation</vt:lpstr>
      <vt:lpstr>In-class presentations</vt:lpstr>
      <vt:lpstr>Measurement tools</vt:lpstr>
      <vt:lpstr>Speaking strategy items</vt:lpstr>
      <vt:lpstr>Likely context of English use for EFL learners</vt:lpstr>
      <vt:lpstr>Flow scale items</vt:lpstr>
      <vt:lpstr>Items for attitude survey towards tandem learning</vt:lpstr>
      <vt:lpstr>Spring semester in 2016</vt:lpstr>
      <vt:lpstr>Spring semester in 2016</vt:lpstr>
      <vt:lpstr>Student feedback in spring semester, 2016</vt:lpstr>
      <vt:lpstr>Three learners each for positive and negative expectation towards tandem learning activities: Anxiety scale, Flow, and post-semester feedback</vt:lpstr>
      <vt:lpstr>Attitude towards Tandem Learning in Opinion Essay</vt:lpstr>
      <vt:lpstr>Results</vt:lpstr>
      <vt:lpstr>Fall semester 2016-2017</vt:lpstr>
      <vt:lpstr>Fall semester 2016-2017</vt:lpstr>
      <vt:lpstr>Fall semester 2016-2017</vt:lpstr>
      <vt:lpstr>Fall semester 2016-2017</vt:lpstr>
      <vt:lpstr>Results</vt:lpstr>
      <vt:lpstr>References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definition and operation of University Identity</dc:title>
  <dc:creator>河合靖</dc:creator>
  <cp:lastModifiedBy>河合靖</cp:lastModifiedBy>
  <cp:revision>257</cp:revision>
  <cp:lastPrinted>2017-03-07T07:05:26Z</cp:lastPrinted>
  <dcterms:created xsi:type="dcterms:W3CDTF">2016-03-16T06:39:13Z</dcterms:created>
  <dcterms:modified xsi:type="dcterms:W3CDTF">2017-03-07T12:55:57Z</dcterms:modified>
</cp:coreProperties>
</file>